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34"/>
  </p:notesMasterIdLst>
  <p:sldIdLst>
    <p:sldId id="452" r:id="rId3"/>
    <p:sldId id="257" r:id="rId4"/>
    <p:sldId id="258" r:id="rId5"/>
    <p:sldId id="453" r:id="rId6"/>
    <p:sldId id="260" r:id="rId7"/>
    <p:sldId id="261" r:id="rId8"/>
    <p:sldId id="262" r:id="rId9"/>
    <p:sldId id="263" r:id="rId10"/>
    <p:sldId id="264" r:id="rId11"/>
    <p:sldId id="265" r:id="rId12"/>
    <p:sldId id="454" r:id="rId13"/>
    <p:sldId id="267" r:id="rId14"/>
    <p:sldId id="476" r:id="rId15"/>
    <p:sldId id="475" r:id="rId16"/>
    <p:sldId id="269" r:id="rId17"/>
    <p:sldId id="501" r:id="rId18"/>
    <p:sldId id="521" r:id="rId19"/>
    <p:sldId id="522" r:id="rId20"/>
    <p:sldId id="523" r:id="rId21"/>
    <p:sldId id="524" r:id="rId22"/>
    <p:sldId id="525" r:id="rId23"/>
    <p:sldId id="526" r:id="rId24"/>
    <p:sldId id="527" r:id="rId25"/>
    <p:sldId id="528" r:id="rId26"/>
    <p:sldId id="529" r:id="rId27"/>
    <p:sldId id="530" r:id="rId28"/>
    <p:sldId id="531" r:id="rId29"/>
    <p:sldId id="532" r:id="rId30"/>
    <p:sldId id="533" r:id="rId31"/>
    <p:sldId id="534" r:id="rId32"/>
    <p:sldId id="535" r:id="rId33"/>
    <p:sldId id="536" r:id="rId34"/>
    <p:sldId id="537" r:id="rId35"/>
    <p:sldId id="538" r:id="rId36"/>
    <p:sldId id="539" r:id="rId37"/>
    <p:sldId id="540" r:id="rId38"/>
    <p:sldId id="541" r:id="rId39"/>
    <p:sldId id="542" r:id="rId40"/>
    <p:sldId id="543" r:id="rId41"/>
    <p:sldId id="544" r:id="rId42"/>
    <p:sldId id="520" r:id="rId43"/>
    <p:sldId id="545" r:id="rId44"/>
    <p:sldId id="546" r:id="rId45"/>
    <p:sldId id="547" r:id="rId46"/>
    <p:sldId id="548" r:id="rId47"/>
    <p:sldId id="549" r:id="rId48"/>
    <p:sldId id="270" r:id="rId49"/>
    <p:sldId id="550" r:id="rId50"/>
    <p:sldId id="551" r:id="rId51"/>
    <p:sldId id="552" r:id="rId52"/>
    <p:sldId id="553" r:id="rId53"/>
    <p:sldId id="554" r:id="rId54"/>
    <p:sldId id="555" r:id="rId55"/>
    <p:sldId id="556" r:id="rId56"/>
    <p:sldId id="557" r:id="rId57"/>
    <p:sldId id="558" r:id="rId58"/>
    <p:sldId id="559" r:id="rId59"/>
    <p:sldId id="560" r:id="rId60"/>
    <p:sldId id="561" r:id="rId61"/>
    <p:sldId id="562" r:id="rId62"/>
    <p:sldId id="563" r:id="rId63"/>
    <p:sldId id="564" r:id="rId64"/>
    <p:sldId id="565" r:id="rId65"/>
    <p:sldId id="566" r:id="rId66"/>
    <p:sldId id="567" r:id="rId67"/>
    <p:sldId id="568" r:id="rId68"/>
    <p:sldId id="569" r:id="rId69"/>
    <p:sldId id="570" r:id="rId70"/>
    <p:sldId id="571" r:id="rId71"/>
    <p:sldId id="572" r:id="rId72"/>
    <p:sldId id="573" r:id="rId73"/>
    <p:sldId id="574" r:id="rId74"/>
    <p:sldId id="575" r:id="rId75"/>
    <p:sldId id="576" r:id="rId76"/>
    <p:sldId id="577" r:id="rId77"/>
    <p:sldId id="578" r:id="rId78"/>
    <p:sldId id="281" r:id="rId79"/>
    <p:sldId id="579" r:id="rId80"/>
    <p:sldId id="580" r:id="rId81"/>
    <p:sldId id="581" r:id="rId82"/>
    <p:sldId id="582" r:id="rId83"/>
    <p:sldId id="583" r:id="rId84"/>
    <p:sldId id="584" r:id="rId85"/>
    <p:sldId id="585" r:id="rId86"/>
    <p:sldId id="586" r:id="rId87"/>
    <p:sldId id="587" r:id="rId88"/>
    <p:sldId id="588" r:id="rId89"/>
    <p:sldId id="589" r:id="rId90"/>
    <p:sldId id="590" r:id="rId91"/>
    <p:sldId id="591" r:id="rId92"/>
    <p:sldId id="592" r:id="rId93"/>
    <p:sldId id="593" r:id="rId94"/>
    <p:sldId id="594" r:id="rId95"/>
    <p:sldId id="595" r:id="rId96"/>
    <p:sldId id="596" r:id="rId97"/>
    <p:sldId id="597" r:id="rId98"/>
    <p:sldId id="598" r:id="rId99"/>
    <p:sldId id="599" r:id="rId100"/>
    <p:sldId id="600" r:id="rId101"/>
    <p:sldId id="601" r:id="rId102"/>
    <p:sldId id="602" r:id="rId103"/>
    <p:sldId id="603" r:id="rId104"/>
    <p:sldId id="604" r:id="rId105"/>
    <p:sldId id="605" r:id="rId106"/>
    <p:sldId id="606" r:id="rId107"/>
    <p:sldId id="607" r:id="rId108"/>
    <p:sldId id="304" r:id="rId109"/>
    <p:sldId id="608" r:id="rId110"/>
    <p:sldId id="609" r:id="rId111"/>
    <p:sldId id="610" r:id="rId112"/>
    <p:sldId id="611" r:id="rId113"/>
    <p:sldId id="612" r:id="rId114"/>
    <p:sldId id="613" r:id="rId115"/>
    <p:sldId id="614" r:id="rId116"/>
    <p:sldId id="615" r:id="rId117"/>
    <p:sldId id="616" r:id="rId118"/>
    <p:sldId id="617" r:id="rId119"/>
    <p:sldId id="618" r:id="rId120"/>
    <p:sldId id="619" r:id="rId121"/>
    <p:sldId id="620" r:id="rId122"/>
    <p:sldId id="621" r:id="rId123"/>
    <p:sldId id="622" r:id="rId124"/>
    <p:sldId id="623" r:id="rId125"/>
    <p:sldId id="624" r:id="rId126"/>
    <p:sldId id="625" r:id="rId127"/>
    <p:sldId id="626" r:id="rId128"/>
    <p:sldId id="627" r:id="rId129"/>
    <p:sldId id="628" r:id="rId130"/>
    <p:sldId id="629" r:id="rId131"/>
    <p:sldId id="630" r:id="rId132"/>
    <p:sldId id="325" r:id="rId133"/>
  </p:sldIdLst>
  <p:sldSz cx="12192000" cy="6858000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37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tableStyles" Target="tableStyle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notesMaster" Target="notesMasters/notesMaster1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presProps" Target="presProp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0F265-7777-4D60-9437-BBD191420206}" type="datetimeFigureOut">
              <a:rPr lang="ko-KR" altLang="en-US" smtClean="0"/>
              <a:t>2020-02-27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B60AD-DC1F-443E-ADE9-9148CE1181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522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8" tIns="104258" rIns="104258" bIns="104258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1" y="801689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8" tIns="104258" rIns="104258" bIns="104258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1" y="801689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8" tIns="104258" rIns="104258" bIns="104258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1" y="801689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0299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0299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02992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0299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63236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936833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298959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20" tIns="118920" rIns="118920" bIns="11892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066277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20" tIns="118920" rIns="118920" bIns="11892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783564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20" tIns="118920" rIns="118920" bIns="11892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62671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20" tIns="118920" rIns="118920" bIns="11892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384795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20" tIns="118920" rIns="118920" bIns="11892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3138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20" tIns="118920" rIns="118920" bIns="11892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979313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20" tIns="118920" rIns="118920" bIns="11892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181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20" tIns="118920" rIns="118920" bIns="11892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599997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20" tIns="118920" rIns="118920" bIns="11892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870543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20" tIns="118920" rIns="118920" bIns="11892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02635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20" tIns="118920" rIns="118920" bIns="11892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257446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132637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48802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416462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1732" y="801886"/>
            <a:ext cx="671796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1732" y="801886"/>
            <a:ext cx="671796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1705" y="801886"/>
            <a:ext cx="5458015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1705" y="801886"/>
            <a:ext cx="5458015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1705" y="801886"/>
            <a:ext cx="5458015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1732" y="801886"/>
            <a:ext cx="671796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1732" y="801886"/>
            <a:ext cx="671796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8" tIns="104258" rIns="104258" bIns="104258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1" y="801689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06EDB3-AE2D-48EC-95AA-65CAE85E2C33}" type="datetimeFigureOut">
              <a:rPr lang="ko-KR" altLang="en-US" smtClean="0"/>
              <a:t>2020-02-27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0153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2C3D53-FEDF-49EC-8F65-FFFC138B637E}" type="datetimeFigureOut">
              <a:rPr lang="ko-KR" altLang="en-US" smtClean="0"/>
              <a:t>2020-02-27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025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Noto Sans CJK JP"/>
              </a:rPr>
              <a:t>제목 텍스트의 서식을 편집하려면 클릭하십시오.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Noto Sans CJK JP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Noto Sans CJK JP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Noto Sans CJK JP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Noto Sans CJK JP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4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Noto Sans CJK JP"/>
              </a:rPr>
              <a:t>제목 텍스트의 서식을 편집하려면 클릭하십시오.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Noto Sans CJK JP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Noto Sans CJK JP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Noto Sans CJK JP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Noto Sans CJK JP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5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8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ezenteam2.github.io/EzenCrowdFunding/gr2_ysh/user/index02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4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6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6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6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ezenteam2.github.io/EzenCrowdFunding/gr2_ysh/user/index02.html" TargetMode="External"/><Relationship Id="rId4" Type="http://schemas.openxmlformats.org/officeDocument/2006/relationships/image" Target="../media/image2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3.png"/><Relationship Id="rId5" Type="http://schemas.openxmlformats.org/officeDocument/2006/relationships/image" Target="../media/image55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4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4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2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836023" y="584480"/>
            <a:ext cx="4831976" cy="2387600"/>
          </a:xfrm>
        </p:spPr>
        <p:txBody>
          <a:bodyPr/>
          <a:lstStyle/>
          <a:p>
            <a:r>
              <a:rPr lang="en-US" altLang="ko-KR" dirty="0" smtClean="0"/>
              <a:t>CROWD FUNDING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236577" y="3826120"/>
            <a:ext cx="1207477" cy="261864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조</a:t>
            </a:r>
            <a:endParaRPr lang="en-US" altLang="ko-KR" dirty="0" smtClean="0"/>
          </a:p>
          <a:p>
            <a:r>
              <a:rPr lang="ko-KR" altLang="en-US" dirty="0" err="1"/>
              <a:t>권기범</a:t>
            </a:r>
            <a:endParaRPr lang="ko-KR" altLang="en-US" dirty="0"/>
          </a:p>
          <a:p>
            <a:r>
              <a:rPr lang="ko-KR" altLang="en-US" dirty="0" err="1" smtClean="0"/>
              <a:t>김용승</a:t>
            </a:r>
            <a:endParaRPr lang="en-US" altLang="ko-KR" dirty="0" smtClean="0"/>
          </a:p>
          <a:p>
            <a:r>
              <a:rPr lang="ko-KR" altLang="en-US" dirty="0" smtClean="0"/>
              <a:t>김현태</a:t>
            </a:r>
            <a:endParaRPr lang="en-US" altLang="ko-KR" dirty="0" smtClean="0"/>
          </a:p>
          <a:p>
            <a:r>
              <a:rPr lang="ko-KR" altLang="en-US" dirty="0" err="1" smtClean="0"/>
              <a:t>유서희</a:t>
            </a:r>
            <a:endParaRPr lang="en-US" altLang="ko-KR" dirty="0" smtClean="0"/>
          </a:p>
          <a:p>
            <a:r>
              <a:rPr lang="ko-KR" altLang="en-US" dirty="0" err="1" smtClean="0"/>
              <a:t>이형준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5" y="996462"/>
            <a:ext cx="4762500" cy="476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96354" y="3112477"/>
            <a:ext cx="5037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SNS</a:t>
            </a:r>
            <a:r>
              <a:rPr lang="ko-KR" altLang="en-US" dirty="0" smtClean="0"/>
              <a:t>를 통한 다수로부터 소규모 후원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투자 모음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96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7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6" y="1244359"/>
            <a:ext cx="11969707" cy="4368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3813" t="10557" r="24406" b="44371"/>
          <a:stretch/>
        </p:blipFill>
        <p:spPr>
          <a:xfrm>
            <a:off x="307818" y="99588"/>
            <a:ext cx="6319319" cy="30148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2797" t="10628" r="23441" b="48237"/>
          <a:stretch/>
        </p:blipFill>
        <p:spPr>
          <a:xfrm>
            <a:off x="72428" y="3585171"/>
            <a:ext cx="6554709" cy="279752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807391" y="1960026"/>
            <a:ext cx="6377411" cy="177629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 rot="13500000">
            <a:off x="6426450" y="1225077"/>
            <a:ext cx="950616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608" y="2058931"/>
            <a:ext cx="6276975" cy="9239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4296" y="2892548"/>
            <a:ext cx="59436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19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3" name="표 5"/>
          <p:cNvGraphicFramePr/>
          <p:nvPr>
            <p:extLst/>
          </p:nvPr>
        </p:nvGraphicFramePr>
        <p:xfrm>
          <a:off x="131601" y="115758"/>
          <a:ext cx="3313726" cy="92964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adminmoney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BA0010"/>
                          </a:solidFill>
                        </a:rPr>
                        <a:t>웹&amp;앱 공통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solidFill>
                            <a:srgbClr val="0070C0"/>
                          </a:solidFill>
                        </a:rPr>
                        <a:t>예치금 관리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4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5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6" name="표 13"/>
          <p:cNvGraphicFramePr/>
          <p:nvPr>
            <p:extLst/>
          </p:nvPr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버튼 </a:t>
                      </a:r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예치금 충전 화면으로 전환</a:t>
                      </a: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97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598" name="TextBox 46"/>
          <p:cNvSpPr txBox="1"/>
          <p:nvPr/>
        </p:nvSpPr>
        <p:spPr>
          <a:xfrm>
            <a:off x="3156297" y="1283753"/>
            <a:ext cx="2293893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예치금 관리</a:t>
            </a:r>
          </a:p>
        </p:txBody>
      </p:sp>
      <p:sp>
        <p:nvSpPr>
          <p:cNvPr id="600" name="내 계좌정보"/>
          <p:cNvSpPr txBox="1"/>
          <p:nvPr/>
        </p:nvSpPr>
        <p:spPr>
          <a:xfrm>
            <a:off x="324241" y="2122140"/>
            <a:ext cx="1328247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r>
              <a:rPr dirty="0"/>
              <a:t>내 </a:t>
            </a:r>
            <a:r>
              <a:rPr dirty="0" err="1"/>
              <a:t>계좌정보</a:t>
            </a:r>
            <a:endParaRPr dirty="0"/>
          </a:p>
        </p:txBody>
      </p:sp>
      <p:sp>
        <p:nvSpPr>
          <p:cNvPr id="601" name="계좌 등록일"/>
          <p:cNvSpPr txBox="1"/>
          <p:nvPr/>
        </p:nvSpPr>
        <p:spPr>
          <a:xfrm>
            <a:off x="1772803" y="2122140"/>
            <a:ext cx="1342674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/>
          </a:lstStyle>
          <a:p>
            <a:r>
              <a:rPr lang="en-US" dirty="0" smtClean="0"/>
              <a:t>2019-06-12</a:t>
            </a:r>
            <a:endParaRPr dirty="0"/>
          </a:p>
        </p:txBody>
      </p:sp>
      <p:sp>
        <p:nvSpPr>
          <p:cNvPr id="603" name="출금내역"/>
          <p:cNvSpPr txBox="1"/>
          <p:nvPr/>
        </p:nvSpPr>
        <p:spPr>
          <a:xfrm>
            <a:off x="403840" y="4067426"/>
            <a:ext cx="2657374" cy="14884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/>
            <a:endParaRPr/>
          </a:p>
          <a:p>
            <a:pPr algn="ctr"/>
            <a:endParaRPr/>
          </a:p>
          <a:p>
            <a:pPr algn="ctr"/>
            <a:r>
              <a:t>출금내역</a:t>
            </a:r>
          </a:p>
          <a:p>
            <a:pPr algn="ctr"/>
            <a:endParaRPr/>
          </a:p>
        </p:txBody>
      </p:sp>
      <p:sp>
        <p:nvSpPr>
          <p:cNvPr id="604" name="예치금 잔액"/>
          <p:cNvSpPr txBox="1"/>
          <p:nvPr/>
        </p:nvSpPr>
        <p:spPr>
          <a:xfrm>
            <a:off x="4578098" y="2122140"/>
            <a:ext cx="1328247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r>
              <a:t>예치금 잔액</a:t>
            </a:r>
          </a:p>
        </p:txBody>
      </p:sp>
      <p:sp>
        <p:nvSpPr>
          <p:cNvPr id="605" name="예치금 충전"/>
          <p:cNvSpPr txBox="1"/>
          <p:nvPr/>
        </p:nvSpPr>
        <p:spPr>
          <a:xfrm>
            <a:off x="5393314" y="2641961"/>
            <a:ext cx="1405372" cy="369332"/>
          </a:xfrm>
          <a:prstGeom prst="rect">
            <a:avLst/>
          </a:prstGeom>
          <a:solidFill>
            <a:srgbClr val="FFAF52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/>
          </a:lstStyle>
          <a:p>
            <a:r>
              <a:rPr dirty="0" err="1"/>
              <a:t>예치금</a:t>
            </a:r>
            <a:r>
              <a:rPr dirty="0"/>
              <a:t> </a:t>
            </a:r>
            <a:r>
              <a:rPr dirty="0" err="1"/>
              <a:t>충전</a:t>
            </a:r>
            <a:endParaRPr dirty="0"/>
          </a:p>
        </p:txBody>
      </p:sp>
      <p:sp>
        <p:nvSpPr>
          <p:cNvPr id="606" name="잔액"/>
          <p:cNvSpPr txBox="1"/>
          <p:nvPr/>
        </p:nvSpPr>
        <p:spPr>
          <a:xfrm>
            <a:off x="6102430" y="2122140"/>
            <a:ext cx="1811314" cy="3708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lang="en-US" dirty="0" smtClean="0"/>
              <a:t>800,000</a:t>
            </a:r>
            <a:r>
              <a:rPr lang="ko-KR" altLang="en-US" dirty="0" smtClean="0"/>
              <a:t>원</a:t>
            </a:r>
            <a:endParaRPr dirty="0"/>
          </a:p>
        </p:txBody>
      </p:sp>
      <p:sp>
        <p:nvSpPr>
          <p:cNvPr id="607" name="나의 투자액"/>
          <p:cNvSpPr txBox="1"/>
          <p:nvPr/>
        </p:nvSpPr>
        <p:spPr>
          <a:xfrm>
            <a:off x="4578098" y="3183400"/>
            <a:ext cx="1328247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r>
              <a:t>나의 투자액</a:t>
            </a:r>
          </a:p>
        </p:txBody>
      </p:sp>
      <p:sp>
        <p:nvSpPr>
          <p:cNvPr id="608" name="투자금액"/>
          <p:cNvSpPr txBox="1"/>
          <p:nvPr/>
        </p:nvSpPr>
        <p:spPr>
          <a:xfrm>
            <a:off x="6102430" y="3183400"/>
            <a:ext cx="1811314" cy="3708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lang="en-US" altLang="ko-KR" dirty="0"/>
              <a:t>3,596,500</a:t>
            </a:r>
            <a:r>
              <a:rPr lang="ko-KR" altLang="en-US" dirty="0"/>
              <a:t>원</a:t>
            </a:r>
          </a:p>
        </p:txBody>
      </p:sp>
      <p:sp>
        <p:nvSpPr>
          <p:cNvPr id="609" name="투자내역"/>
          <p:cNvSpPr txBox="1"/>
          <p:nvPr/>
        </p:nvSpPr>
        <p:spPr>
          <a:xfrm>
            <a:off x="4767313" y="4067426"/>
            <a:ext cx="2657374" cy="14884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/>
            <a:endParaRPr/>
          </a:p>
          <a:p>
            <a:pPr algn="ctr"/>
            <a:endParaRPr/>
          </a:p>
          <a:p>
            <a:pPr algn="ctr"/>
            <a:r>
              <a:t>투자내역</a:t>
            </a:r>
          </a:p>
          <a:p>
            <a:pPr algn="ctr"/>
            <a:endParaRPr/>
          </a:p>
        </p:txBody>
      </p:sp>
      <p:sp>
        <p:nvSpPr>
          <p:cNvPr id="610" name="텍스트"/>
          <p:cNvSpPr txBox="1"/>
          <p:nvPr/>
        </p:nvSpPr>
        <p:spPr>
          <a:xfrm>
            <a:off x="5747321" y="3249930"/>
            <a:ext cx="697358" cy="3581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endParaRPr/>
          </a:p>
        </p:txBody>
      </p:sp>
      <p:sp>
        <p:nvSpPr>
          <p:cNvPr id="2" name="직사각형 1"/>
          <p:cNvSpPr/>
          <p:nvPr/>
        </p:nvSpPr>
        <p:spPr>
          <a:xfrm>
            <a:off x="1772803" y="2652770"/>
            <a:ext cx="1342674" cy="36933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rPr>
              <a:t>110-334-15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17027" y="2652770"/>
            <a:ext cx="1342674" cy="36933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 err="1" smtClean="0"/>
              <a:t>신한은행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grpSp>
        <p:nvGrpSpPr>
          <p:cNvPr id="22" name="직사각형 23"/>
          <p:cNvGrpSpPr/>
          <p:nvPr/>
        </p:nvGrpSpPr>
        <p:grpSpPr>
          <a:xfrm>
            <a:off x="5178585" y="2491472"/>
            <a:ext cx="271605" cy="370841"/>
            <a:chOff x="0" y="0"/>
            <a:chExt cx="271603" cy="370840"/>
          </a:xfrm>
        </p:grpSpPr>
        <p:sp>
          <p:nvSpPr>
            <p:cNvPr id="23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05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57"/>
            <a:ext cx="12192000" cy="679268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3376" y="1066492"/>
            <a:ext cx="5676521" cy="3224851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803271" y="1066492"/>
            <a:ext cx="6246891" cy="3224851"/>
          </a:xfrm>
          <a:prstGeom prst="rect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3376" y="4363769"/>
            <a:ext cx="11986786" cy="246157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88" y="1257805"/>
            <a:ext cx="2581275" cy="518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57"/>
            <a:ext cx="12192000" cy="679268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3376" y="1066492"/>
            <a:ext cx="5676521" cy="3224851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803271" y="1066492"/>
            <a:ext cx="6246891" cy="3224851"/>
          </a:xfrm>
          <a:prstGeom prst="rect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3376" y="4363769"/>
            <a:ext cx="11986786" cy="246157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271" y="4947031"/>
            <a:ext cx="2628900" cy="2857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3271" y="5232781"/>
            <a:ext cx="5438775" cy="108585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739897" y="4887558"/>
            <a:ext cx="5567881" cy="154040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70992" y="4848126"/>
            <a:ext cx="4726521" cy="13625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210" y="4901766"/>
            <a:ext cx="4440914" cy="70871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210" y="5549124"/>
            <a:ext cx="4559182" cy="613736"/>
          </a:xfrm>
          <a:prstGeom prst="rect">
            <a:avLst/>
          </a:prstGeom>
        </p:spPr>
      </p:pic>
      <p:sp>
        <p:nvSpPr>
          <p:cNvPr id="14" name="굽은 화살표 13"/>
          <p:cNvSpPr/>
          <p:nvPr/>
        </p:nvSpPr>
        <p:spPr>
          <a:xfrm>
            <a:off x="3637137" y="4396144"/>
            <a:ext cx="427870" cy="469409"/>
          </a:xfrm>
          <a:prstGeom prst="bentArrow">
            <a:avLst>
              <a:gd name="adj1" fmla="val 22468"/>
              <a:gd name="adj2" fmla="val 25000"/>
              <a:gd name="adj3" fmla="val 25000"/>
              <a:gd name="adj4" fmla="val 43750"/>
            </a:avLst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15" name="굽은 화살표 14"/>
          <p:cNvSpPr/>
          <p:nvPr/>
        </p:nvSpPr>
        <p:spPr>
          <a:xfrm flipH="1">
            <a:off x="7638768" y="4432357"/>
            <a:ext cx="427870" cy="469409"/>
          </a:xfrm>
          <a:prstGeom prst="bentArrow">
            <a:avLst>
              <a:gd name="adj1" fmla="val 22468"/>
              <a:gd name="adj2" fmla="val 25000"/>
              <a:gd name="adj3" fmla="val 25000"/>
              <a:gd name="adj4" fmla="val 43750"/>
            </a:avLst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97355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3" name="표 5"/>
          <p:cNvGraphicFramePr/>
          <p:nvPr>
            <p:extLst/>
          </p:nvPr>
        </p:nvGraphicFramePr>
        <p:xfrm>
          <a:off x="131601" y="115758"/>
          <a:ext cx="3313726" cy="92964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charge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BA0010"/>
                          </a:solidFill>
                        </a:rPr>
                        <a:t>웹&amp;앱 공통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 err="1">
                          <a:solidFill>
                            <a:srgbClr val="0070C0"/>
                          </a:solidFill>
                        </a:rPr>
                        <a:t>예치금</a:t>
                      </a:r>
                      <a:r>
                        <a:rPr sz="13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ko-KR" altLang="en-US" sz="1300" dirty="0" smtClean="0">
                          <a:solidFill>
                            <a:srgbClr val="0070C0"/>
                          </a:solidFill>
                        </a:rPr>
                        <a:t>충전</a:t>
                      </a:r>
                      <a:endParaRPr sz="1300" dirty="0">
                        <a:solidFill>
                          <a:srgbClr val="0070C0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4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5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6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버튼 </a:t>
                      </a:r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예치금 충전 화면으로 전환</a:t>
                      </a: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97" name="직사각형 39"/>
          <p:cNvSpPr/>
          <p:nvPr/>
        </p:nvSpPr>
        <p:spPr>
          <a:xfrm>
            <a:off x="287195" y="1281518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598" name="TextBox 46"/>
          <p:cNvSpPr txBox="1"/>
          <p:nvPr/>
        </p:nvSpPr>
        <p:spPr>
          <a:xfrm>
            <a:off x="3156297" y="1283753"/>
            <a:ext cx="2293893" cy="36933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dirty="0" err="1"/>
              <a:t>예치금</a:t>
            </a:r>
            <a:r>
              <a:rPr dirty="0"/>
              <a:t> </a:t>
            </a:r>
            <a:r>
              <a:rPr lang="ko-KR" altLang="en-US" dirty="0" smtClean="0"/>
              <a:t>충전</a:t>
            </a:r>
            <a:endParaRPr dirty="0"/>
          </a:p>
        </p:txBody>
      </p:sp>
      <p:sp>
        <p:nvSpPr>
          <p:cNvPr id="25" name="예치금 잔액"/>
          <p:cNvSpPr txBox="1"/>
          <p:nvPr/>
        </p:nvSpPr>
        <p:spPr>
          <a:xfrm>
            <a:off x="2649709" y="2288231"/>
            <a:ext cx="1328247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r>
              <a:t>예치금 잔액</a:t>
            </a:r>
          </a:p>
        </p:txBody>
      </p:sp>
      <p:sp>
        <p:nvSpPr>
          <p:cNvPr id="27" name="잔액"/>
          <p:cNvSpPr txBox="1"/>
          <p:nvPr/>
        </p:nvSpPr>
        <p:spPr>
          <a:xfrm>
            <a:off x="4174041" y="2288231"/>
            <a:ext cx="1811314" cy="3708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lang="en-US" dirty="0" smtClean="0"/>
              <a:t>800,000</a:t>
            </a:r>
            <a:r>
              <a:rPr lang="ko-KR" altLang="en-US" dirty="0" smtClean="0"/>
              <a:t>원</a:t>
            </a:r>
            <a:endParaRPr dirty="0"/>
          </a:p>
        </p:txBody>
      </p:sp>
      <p:sp>
        <p:nvSpPr>
          <p:cNvPr id="28" name="나의 투자액"/>
          <p:cNvSpPr txBox="1"/>
          <p:nvPr/>
        </p:nvSpPr>
        <p:spPr>
          <a:xfrm>
            <a:off x="2649708" y="2880598"/>
            <a:ext cx="1328247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r>
              <a:rPr dirty="0" err="1"/>
              <a:t>나의</a:t>
            </a:r>
            <a:r>
              <a:rPr dirty="0"/>
              <a:t> </a:t>
            </a:r>
            <a:r>
              <a:rPr dirty="0" err="1"/>
              <a:t>투자액</a:t>
            </a:r>
            <a:endParaRPr dirty="0"/>
          </a:p>
        </p:txBody>
      </p:sp>
      <p:sp>
        <p:nvSpPr>
          <p:cNvPr id="29" name="투자금액"/>
          <p:cNvSpPr txBox="1"/>
          <p:nvPr/>
        </p:nvSpPr>
        <p:spPr>
          <a:xfrm>
            <a:off x="4167611" y="2879089"/>
            <a:ext cx="1811314" cy="3708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lang="en-US" dirty="0" smtClean="0"/>
              <a:t>3,596,500</a:t>
            </a:r>
            <a:r>
              <a:rPr lang="ko-KR" altLang="en-US" dirty="0" smtClean="0"/>
              <a:t>원</a:t>
            </a:r>
            <a:endParaRPr dirty="0"/>
          </a:p>
        </p:txBody>
      </p:sp>
      <p:sp>
        <p:nvSpPr>
          <p:cNvPr id="30" name="텍스트"/>
          <p:cNvSpPr txBox="1"/>
          <p:nvPr/>
        </p:nvSpPr>
        <p:spPr>
          <a:xfrm>
            <a:off x="5747321" y="3249930"/>
            <a:ext cx="697358" cy="3581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endParaRPr/>
          </a:p>
        </p:txBody>
      </p:sp>
      <p:sp>
        <p:nvSpPr>
          <p:cNvPr id="35" name="예치금 충전"/>
          <p:cNvSpPr txBox="1"/>
          <p:nvPr/>
        </p:nvSpPr>
        <p:spPr>
          <a:xfrm>
            <a:off x="5450190" y="5219851"/>
            <a:ext cx="1405372" cy="369332"/>
          </a:xfrm>
          <a:prstGeom prst="rect">
            <a:avLst/>
          </a:prstGeom>
          <a:solidFill>
            <a:srgbClr val="FFAF52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/>
          </a:lstStyle>
          <a:p>
            <a:r>
              <a:rPr lang="ko-KR" altLang="en-US" dirty="0" smtClean="0"/>
              <a:t>가상 계좌</a:t>
            </a:r>
            <a:endParaRPr dirty="0"/>
          </a:p>
        </p:txBody>
      </p:sp>
      <p:sp>
        <p:nvSpPr>
          <p:cNvPr id="36" name="예치금 충전"/>
          <p:cNvSpPr txBox="1"/>
          <p:nvPr/>
        </p:nvSpPr>
        <p:spPr>
          <a:xfrm>
            <a:off x="3792105" y="5226617"/>
            <a:ext cx="1405372" cy="369332"/>
          </a:xfrm>
          <a:prstGeom prst="rect">
            <a:avLst/>
          </a:prstGeom>
          <a:solidFill>
            <a:srgbClr val="FFAF52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/>
          </a:lstStyle>
          <a:p>
            <a:r>
              <a:rPr lang="ko-KR" altLang="en-US" dirty="0" smtClean="0"/>
              <a:t>핸드폰 충전</a:t>
            </a:r>
            <a:endParaRPr dirty="0"/>
          </a:p>
        </p:txBody>
      </p:sp>
      <p:sp>
        <p:nvSpPr>
          <p:cNvPr id="37" name="예치금 충전"/>
          <p:cNvSpPr txBox="1"/>
          <p:nvPr/>
        </p:nvSpPr>
        <p:spPr>
          <a:xfrm>
            <a:off x="2107401" y="5226617"/>
            <a:ext cx="1405372" cy="369332"/>
          </a:xfrm>
          <a:prstGeom prst="rect">
            <a:avLst/>
          </a:prstGeom>
          <a:solidFill>
            <a:srgbClr val="FFAF52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/>
          </a:lstStyle>
          <a:p>
            <a:r>
              <a:rPr lang="ko-KR" altLang="en-US" dirty="0" smtClean="0"/>
              <a:t>카드 충전</a:t>
            </a: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910" y="3620771"/>
            <a:ext cx="4314825" cy="136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3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304" y="0"/>
            <a:ext cx="3383391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6582" y="2866128"/>
            <a:ext cx="2581275" cy="1343025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10800000">
            <a:off x="7797532" y="3429000"/>
            <a:ext cx="950616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66" y="2318440"/>
            <a:ext cx="3057525" cy="3781425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3650291" y="4423372"/>
            <a:ext cx="1260979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9468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117" y="0"/>
            <a:ext cx="3361765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5347" y="1636649"/>
            <a:ext cx="2790825" cy="4562475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10800000">
            <a:off x="7516875" y="5022410"/>
            <a:ext cx="950616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40" y="3141647"/>
            <a:ext cx="2905125" cy="1733550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3806652" y="3917886"/>
            <a:ext cx="950616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06096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2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830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이형준</a:t>
            </a:r>
            <a:endParaRPr lang="en-US" sz="2800" b="0" strike="noStrike" spc="-1" dirty="0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User_프로젝트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등록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–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투자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펀딩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,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리워드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펀딩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User_등록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프로젝트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수정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Admin_등록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신청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프로젝트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검토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및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승인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Admin_카테고리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 smtClean="0">
                <a:solidFill>
                  <a:srgbClr val="000000"/>
                </a:solidFill>
                <a:latin typeface="맑은 고딕"/>
              </a:rPr>
              <a:t>관리</a:t>
            </a:r>
            <a:endParaRPr lang="en-US" sz="2800" b="0" strike="noStrike" spc="-1" dirty="0" smtClean="0">
              <a:solidFill>
                <a:srgbClr val="000000"/>
              </a:solidFill>
              <a:latin typeface="맑은 고딕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800" spc="-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86933" y="5991494"/>
            <a:ext cx="878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https://ezenteam2.github.io/EzenCrowdFunding/gr2_ysh/user/index02.html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473709823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/>
                <a:gridCol w="2144674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>
              <p:ext uri="{D42A27DB-BD31-4B8C-83A1-F6EECF244321}">
                <p14:modId xmlns:p14="http://schemas.microsoft.com/office/powerpoint/2010/main" val="3487210073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90468835"/>
              </p:ext>
            </p:extLst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/>
                <a:gridCol w="2662575"/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1. </a:t>
            </a:r>
            <a:r>
              <a:rPr lang="ko-KR" altLang="en-US" sz="1100" dirty="0" smtClean="0">
                <a:solidFill>
                  <a:srgbClr val="FF0000"/>
                </a:solidFill>
              </a:rPr>
              <a:t>기본정보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14493" y="1704854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제목을 적어주세요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3703119" y="1981853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639933" y="239180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목표 금액을 적어주세요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3703119" y="2751348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703119" y="322401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진행 기간을 적어주세요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703119" y="3573016"/>
            <a:ext cx="1240753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037656" y="3593322"/>
            <a:ext cx="875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일 남음</a:t>
            </a:r>
            <a:endParaRPr lang="ko-KR" altLang="en-US" sz="1200" dirty="0"/>
          </a:p>
        </p:txBody>
      </p:sp>
      <p:pic>
        <p:nvPicPr>
          <p:cNvPr id="1026" name="Picture 2" descr="C:\Users\ezen-033\Desktop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465" y="3571165"/>
            <a:ext cx="177018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703119" y="404106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대표 이미지를 등록해주세요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3703119" y="4365104"/>
            <a:ext cx="3279134" cy="792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703119" y="530120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키워드를 적어주세요</a:t>
            </a:r>
            <a:endParaRPr lang="ko-KR" altLang="en-US" sz="1200" dirty="0"/>
          </a:p>
        </p:txBody>
      </p:sp>
      <p:sp>
        <p:nvSpPr>
          <p:cNvPr id="26" name="직사각형 25"/>
          <p:cNvSpPr/>
          <p:nvPr/>
        </p:nvSpPr>
        <p:spPr>
          <a:xfrm>
            <a:off x="3703119" y="5661248"/>
            <a:ext cx="354500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키워드 입력 후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엔터를</a:t>
            </a:r>
            <a:r>
              <a:rPr lang="ko-KR" altLang="en-US" sz="1100" dirty="0" smtClean="0">
                <a:solidFill>
                  <a:schemeClr val="tx1"/>
                </a:solidFill>
              </a:rPr>
              <a:t> 눌러주세요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55247" y="6172726"/>
            <a:ext cx="974878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다음단계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495427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09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ezen-033\Desktop\화면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12" y="235510"/>
            <a:ext cx="10644188" cy="498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188912" y="5219700"/>
            <a:ext cx="11317288" cy="1447800"/>
            <a:chOff x="188912" y="5219700"/>
            <a:chExt cx="11317288" cy="1447800"/>
          </a:xfrm>
        </p:grpSpPr>
        <p:pic>
          <p:nvPicPr>
            <p:cNvPr id="4099" name="Picture 3" descr="C:\Users\ezen-033\Desktop\sql6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912" y="5219700"/>
              <a:ext cx="11317288" cy="1447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317500" y="5448300"/>
              <a:ext cx="838200" cy="2921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581400" y="5956300"/>
              <a:ext cx="1295400" cy="2921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003800" y="5448300"/>
              <a:ext cx="1295400" cy="2921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17500" y="5740400"/>
              <a:ext cx="2590800" cy="2921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175000" y="5664200"/>
              <a:ext cx="2946400" cy="3302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118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48" y="0"/>
            <a:ext cx="12187410" cy="6858000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739728" y="1293495"/>
            <a:ext cx="11449977" cy="5374005"/>
            <a:chOff x="739728" y="1293495"/>
            <a:chExt cx="11449977" cy="5374005"/>
          </a:xfrm>
        </p:grpSpPr>
        <p:cxnSp>
          <p:nvCxnSpPr>
            <p:cNvPr id="68" name="직선 화살표 연결선 67"/>
            <p:cNvCxnSpPr>
              <a:stCxn id="48" idx="3"/>
              <a:endCxn id="66" idx="1"/>
            </p:cNvCxnSpPr>
            <p:nvPr/>
          </p:nvCxnSpPr>
          <p:spPr>
            <a:xfrm>
              <a:off x="937091" y="1729698"/>
              <a:ext cx="1165482" cy="513348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그룹 16"/>
            <p:cNvGrpSpPr/>
            <p:nvPr/>
          </p:nvGrpSpPr>
          <p:grpSpPr>
            <a:xfrm>
              <a:off x="739728" y="1293495"/>
              <a:ext cx="11449977" cy="5374005"/>
              <a:chOff x="739728" y="1293495"/>
              <a:chExt cx="11449977" cy="5374005"/>
            </a:xfrm>
          </p:grpSpPr>
          <p:pic>
            <p:nvPicPr>
              <p:cNvPr id="25" name="Google Shape;60;p1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167713" y="2468731"/>
                <a:ext cx="708000" cy="11968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" name="Google Shape;63;p13"/>
              <p:cNvSpPr/>
              <p:nvPr/>
            </p:nvSpPr>
            <p:spPr>
              <a:xfrm>
                <a:off x="2102573" y="5319995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 smtClean="0"/>
                  <a:t>로그인 </a:t>
                </a:r>
                <a:r>
                  <a:rPr lang="en-US" altLang="ko" sz="1300" dirty="0" smtClean="0"/>
                  <a:t>/ </a:t>
                </a:r>
                <a:r>
                  <a:rPr lang="ko" altLang="en-US" sz="1300" dirty="0" smtClean="0"/>
                  <a:t>회원가입</a:t>
                </a:r>
                <a:endParaRPr sz="1300" dirty="0"/>
              </a:p>
            </p:txBody>
          </p:sp>
          <p:sp>
            <p:nvSpPr>
              <p:cNvPr id="28" name="Google Shape;65;p13"/>
              <p:cNvSpPr/>
              <p:nvPr/>
            </p:nvSpPr>
            <p:spPr>
              <a:xfrm>
                <a:off x="2102573" y="2986692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/>
                  <a:t>관심 프로젝트 등록</a:t>
                </a:r>
                <a:endParaRPr sz="1300" dirty="0"/>
              </a:p>
            </p:txBody>
          </p:sp>
          <p:sp>
            <p:nvSpPr>
              <p:cNvPr id="32" name="Google Shape;69;p13"/>
              <p:cNvSpPr/>
              <p:nvPr/>
            </p:nvSpPr>
            <p:spPr>
              <a:xfrm>
                <a:off x="2102573" y="3920013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>
                    <a:solidFill>
                      <a:schemeClr val="dk1"/>
                    </a:solidFill>
                  </a:rPr>
                  <a:t>프로젝트 신고</a:t>
                </a:r>
                <a:endParaRPr sz="1300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33" name="Google Shape;70;p13"/>
              <p:cNvSpPr/>
              <p:nvPr/>
            </p:nvSpPr>
            <p:spPr>
              <a:xfrm>
                <a:off x="2102573" y="4853335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예치금 결제</a:t>
                </a:r>
                <a:endParaRPr sz="1300" dirty="0"/>
              </a:p>
            </p:txBody>
          </p:sp>
          <p:sp>
            <p:nvSpPr>
              <p:cNvPr id="34" name="Google Shape;71;p13"/>
              <p:cNvSpPr txBox="1"/>
              <p:nvPr/>
            </p:nvSpPr>
            <p:spPr>
              <a:xfrm>
                <a:off x="10853705" y="3606014"/>
                <a:ext cx="1336000" cy="2758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97" tIns="121897" rIns="121897" bIns="121897" anchor="t" anchorCtr="0">
                <a:noAutofit/>
              </a:bodyPr>
              <a:lstStyle/>
              <a:p>
                <a:pPr algn="ctr"/>
                <a:r>
                  <a:rPr lang="ko" altLang="en-US" sz="1300" b="1"/>
                  <a:t>관리자</a:t>
                </a:r>
                <a:endParaRPr sz="1300" b="1"/>
              </a:p>
            </p:txBody>
          </p:sp>
          <p:sp>
            <p:nvSpPr>
              <p:cNvPr id="35" name="Google Shape;73;p13"/>
              <p:cNvSpPr/>
              <p:nvPr/>
            </p:nvSpPr>
            <p:spPr>
              <a:xfrm>
                <a:off x="2102573" y="5786659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 smtClean="0"/>
                  <a:t>개인정보관리</a:t>
                </a:r>
                <a:endParaRPr sz="1300" dirty="0"/>
              </a:p>
            </p:txBody>
          </p:sp>
          <p:sp>
            <p:nvSpPr>
              <p:cNvPr id="36" name="Google Shape;74;p13"/>
              <p:cNvSpPr/>
              <p:nvPr/>
            </p:nvSpPr>
            <p:spPr>
              <a:xfrm>
                <a:off x="4944467" y="6362363"/>
                <a:ext cx="1336000" cy="305137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/>
                  <a:t>실시간 채팅</a:t>
                </a:r>
                <a:endParaRPr sz="1300" dirty="0"/>
              </a:p>
            </p:txBody>
          </p:sp>
          <p:cxnSp>
            <p:nvCxnSpPr>
              <p:cNvPr id="37" name="Google Shape;101;p13"/>
              <p:cNvCxnSpPr>
                <a:stCxn id="25" idx="1"/>
                <a:endCxn id="39" idx="3"/>
              </p:cNvCxnSpPr>
              <p:nvPr/>
            </p:nvCxnSpPr>
            <p:spPr>
              <a:xfrm flipH="1" flipV="1">
                <a:off x="10111979" y="1825295"/>
                <a:ext cx="1055734" cy="124187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38" name="Google Shape;78;p13"/>
              <p:cNvSpPr/>
              <p:nvPr/>
            </p:nvSpPr>
            <p:spPr>
              <a:xfrm>
                <a:off x="2102573" y="4386674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/>
                  <a:t>게시판 확인</a:t>
                </a:r>
                <a:endParaRPr lang="en-US" altLang="ko-KR" sz="1300" dirty="0"/>
              </a:p>
            </p:txBody>
          </p:sp>
          <p:sp>
            <p:nvSpPr>
              <p:cNvPr id="39" name="Google Shape;102;p13"/>
              <p:cNvSpPr/>
              <p:nvPr/>
            </p:nvSpPr>
            <p:spPr>
              <a:xfrm>
                <a:off x="8242379" y="1608909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/>
                  <a:t>메인화면 관리</a:t>
                </a:r>
                <a:endParaRPr sz="1300"/>
              </a:p>
            </p:txBody>
          </p:sp>
          <p:sp>
            <p:nvSpPr>
              <p:cNvPr id="40" name="Google Shape;113;p13"/>
              <p:cNvSpPr/>
              <p:nvPr/>
            </p:nvSpPr>
            <p:spPr>
              <a:xfrm>
                <a:off x="8242379" y="3121106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프로젝트 관리</a:t>
                </a:r>
                <a:endParaRPr sz="1300" dirty="0"/>
              </a:p>
            </p:txBody>
          </p:sp>
          <p:sp>
            <p:nvSpPr>
              <p:cNvPr id="41" name="Google Shape;98;p13"/>
              <p:cNvSpPr/>
              <p:nvPr/>
            </p:nvSpPr>
            <p:spPr>
              <a:xfrm>
                <a:off x="8242379" y="2322783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결제 관리</a:t>
                </a:r>
                <a:endParaRPr sz="1300" dirty="0"/>
              </a:p>
            </p:txBody>
          </p:sp>
          <p:sp>
            <p:nvSpPr>
              <p:cNvPr id="42" name="Google Shape;114;p13"/>
              <p:cNvSpPr/>
              <p:nvPr/>
            </p:nvSpPr>
            <p:spPr>
              <a:xfrm>
                <a:off x="8242379" y="3877204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통계</a:t>
                </a:r>
                <a:endParaRPr sz="1300" dirty="0"/>
              </a:p>
            </p:txBody>
          </p:sp>
          <p:cxnSp>
            <p:nvCxnSpPr>
              <p:cNvPr id="43" name="Google Shape;116;p13"/>
              <p:cNvCxnSpPr>
                <a:stCxn id="25" idx="1"/>
                <a:endCxn id="40" idx="3"/>
              </p:cNvCxnSpPr>
              <p:nvPr/>
            </p:nvCxnSpPr>
            <p:spPr>
              <a:xfrm flipH="1">
                <a:off x="10111979" y="3067172"/>
                <a:ext cx="1055734" cy="27032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4" name="Google Shape;117;p13"/>
              <p:cNvCxnSpPr>
                <a:stCxn id="25" idx="1"/>
                <a:endCxn id="42" idx="3"/>
              </p:cNvCxnSpPr>
              <p:nvPr/>
            </p:nvCxnSpPr>
            <p:spPr>
              <a:xfrm flipH="1">
                <a:off x="10111979" y="3067172"/>
                <a:ext cx="1055734" cy="102641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5" name="Google Shape;118;p13"/>
              <p:cNvCxnSpPr>
                <a:stCxn id="25" idx="1"/>
                <a:endCxn id="41" idx="3"/>
              </p:cNvCxnSpPr>
              <p:nvPr/>
            </p:nvCxnSpPr>
            <p:spPr>
              <a:xfrm flipH="1" flipV="1">
                <a:off x="10111979" y="2539168"/>
                <a:ext cx="1055734" cy="528004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46" name="Google Shape;123;p13"/>
              <p:cNvSpPr/>
              <p:nvPr/>
            </p:nvSpPr>
            <p:spPr>
              <a:xfrm>
                <a:off x="8242379" y="5277395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회원관리</a:t>
                </a:r>
                <a:endParaRPr sz="1300" dirty="0"/>
              </a:p>
            </p:txBody>
          </p:sp>
          <p:cxnSp>
            <p:nvCxnSpPr>
              <p:cNvPr id="47" name="Google Shape;126;p13"/>
              <p:cNvCxnSpPr>
                <a:stCxn id="25" idx="1"/>
                <a:endCxn id="46" idx="3"/>
              </p:cNvCxnSpPr>
              <p:nvPr/>
            </p:nvCxnSpPr>
            <p:spPr>
              <a:xfrm flipH="1">
                <a:off x="10111979" y="3067172"/>
                <a:ext cx="1055734" cy="242660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1" name="직선 화살표 연결선 50"/>
              <p:cNvCxnSpPr>
                <a:stCxn id="23" idx="3"/>
                <a:endCxn id="28" idx="1"/>
              </p:cNvCxnSpPr>
              <p:nvPr/>
            </p:nvCxnSpPr>
            <p:spPr>
              <a:xfrm flipV="1">
                <a:off x="937091" y="3181777"/>
                <a:ext cx="1165482" cy="802408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/>
              <p:cNvCxnSpPr>
                <a:stCxn id="23" idx="3"/>
                <a:endCxn id="32" idx="1"/>
              </p:cNvCxnSpPr>
              <p:nvPr/>
            </p:nvCxnSpPr>
            <p:spPr>
              <a:xfrm>
                <a:off x="937091" y="3984185"/>
                <a:ext cx="1165482" cy="130913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/>
              <p:cNvCxnSpPr>
                <a:stCxn id="23" idx="3"/>
                <a:endCxn id="38" idx="1"/>
              </p:cNvCxnSpPr>
              <p:nvPr/>
            </p:nvCxnSpPr>
            <p:spPr>
              <a:xfrm>
                <a:off x="937091" y="3984185"/>
                <a:ext cx="1165482" cy="597574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/>
              <p:cNvCxnSpPr>
                <a:stCxn id="23" idx="3"/>
                <a:endCxn id="33" idx="1"/>
              </p:cNvCxnSpPr>
              <p:nvPr/>
            </p:nvCxnSpPr>
            <p:spPr>
              <a:xfrm>
                <a:off x="937091" y="3984185"/>
                <a:ext cx="1165482" cy="1064235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/>
              <p:cNvCxnSpPr>
                <a:stCxn id="23" idx="3"/>
                <a:endCxn id="26" idx="1"/>
              </p:cNvCxnSpPr>
              <p:nvPr/>
            </p:nvCxnSpPr>
            <p:spPr>
              <a:xfrm>
                <a:off x="937091" y="3984185"/>
                <a:ext cx="1165482" cy="153089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/>
              <p:cNvCxnSpPr>
                <a:stCxn id="23" idx="3"/>
                <a:endCxn id="35" idx="1"/>
              </p:cNvCxnSpPr>
              <p:nvPr/>
            </p:nvCxnSpPr>
            <p:spPr>
              <a:xfrm>
                <a:off x="937091" y="3984185"/>
                <a:ext cx="1165482" cy="199755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/>
              <p:cNvCxnSpPr>
                <a:stCxn id="69" idx="1"/>
                <a:endCxn id="38" idx="3"/>
              </p:cNvCxnSpPr>
              <p:nvPr/>
            </p:nvCxnSpPr>
            <p:spPr>
              <a:xfrm flipH="1" flipV="1">
                <a:off x="4685773" y="4581759"/>
                <a:ext cx="3556606" cy="184437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/>
              <p:cNvCxnSpPr>
                <a:stCxn id="41" idx="1"/>
                <a:endCxn id="31" idx="3"/>
              </p:cNvCxnSpPr>
              <p:nvPr/>
            </p:nvCxnSpPr>
            <p:spPr>
              <a:xfrm flipH="1" flipV="1">
                <a:off x="4685773" y="1765565"/>
                <a:ext cx="3556606" cy="773603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화살표 연결선 61"/>
              <p:cNvCxnSpPr>
                <a:stCxn id="40" idx="1"/>
                <a:endCxn id="27" idx="3"/>
              </p:cNvCxnSpPr>
              <p:nvPr/>
            </p:nvCxnSpPr>
            <p:spPr>
              <a:xfrm flipH="1" flipV="1">
                <a:off x="4685773" y="2715116"/>
                <a:ext cx="3556606" cy="62237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화살표 연결선 62"/>
              <p:cNvCxnSpPr>
                <a:stCxn id="40" idx="1"/>
                <a:endCxn id="28" idx="3"/>
              </p:cNvCxnSpPr>
              <p:nvPr/>
            </p:nvCxnSpPr>
            <p:spPr>
              <a:xfrm flipH="1" flipV="1">
                <a:off x="4685773" y="3181777"/>
                <a:ext cx="3556606" cy="155715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/>
              <p:cNvCxnSpPr>
                <a:stCxn id="46" idx="1"/>
                <a:endCxn id="26" idx="3"/>
              </p:cNvCxnSpPr>
              <p:nvPr/>
            </p:nvCxnSpPr>
            <p:spPr>
              <a:xfrm flipH="1">
                <a:off x="4685773" y="5493780"/>
                <a:ext cx="3556606" cy="21300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화살표 연결선 64"/>
              <p:cNvCxnSpPr>
                <a:stCxn id="46" idx="1"/>
                <a:endCxn id="35" idx="3"/>
              </p:cNvCxnSpPr>
              <p:nvPr/>
            </p:nvCxnSpPr>
            <p:spPr>
              <a:xfrm flipH="1">
                <a:off x="4685773" y="5493780"/>
                <a:ext cx="3556606" cy="487964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Google Shape;68;p13"/>
              <p:cNvSpPr/>
              <p:nvPr/>
            </p:nvSpPr>
            <p:spPr>
              <a:xfrm>
                <a:off x="2102573" y="2042551"/>
                <a:ext cx="2583200" cy="40098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r>
                  <a:rPr lang="ko-KR" altLang="en-US" sz="1300" dirty="0" smtClean="0"/>
                  <a:t>프로젝트 의견 교환</a:t>
                </a:r>
                <a:endParaRPr sz="1300" dirty="0"/>
              </a:p>
            </p:txBody>
          </p:sp>
          <p:cxnSp>
            <p:nvCxnSpPr>
              <p:cNvPr id="67" name="직선 화살표 연결선 66"/>
              <p:cNvCxnSpPr>
                <a:stCxn id="23" idx="3"/>
                <a:endCxn id="66" idx="1"/>
              </p:cNvCxnSpPr>
              <p:nvPr/>
            </p:nvCxnSpPr>
            <p:spPr>
              <a:xfrm flipV="1">
                <a:off x="937091" y="2243046"/>
                <a:ext cx="1165482" cy="174113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Google Shape;114;p13"/>
              <p:cNvSpPr/>
              <p:nvPr/>
            </p:nvSpPr>
            <p:spPr>
              <a:xfrm>
                <a:off x="8242379" y="4549811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게시판 관리</a:t>
                </a:r>
                <a:endParaRPr sz="1300" dirty="0"/>
              </a:p>
            </p:txBody>
          </p:sp>
          <p:cxnSp>
            <p:nvCxnSpPr>
              <p:cNvPr id="70" name="직선 화살표 연결선 69"/>
              <p:cNvCxnSpPr>
                <a:stCxn id="40" idx="1"/>
                <a:endCxn id="30" idx="3"/>
              </p:cNvCxnSpPr>
              <p:nvPr/>
            </p:nvCxnSpPr>
            <p:spPr>
              <a:xfrm flipH="1" flipV="1">
                <a:off x="4685773" y="1293495"/>
                <a:ext cx="3556606" cy="204399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꺾인 연결선 71"/>
              <p:cNvCxnSpPr>
                <a:stCxn id="49" idx="2"/>
                <a:endCxn id="36" idx="1"/>
              </p:cNvCxnSpPr>
              <p:nvPr/>
            </p:nvCxnSpPr>
            <p:spPr>
              <a:xfrm rot="16200000" flipH="1">
                <a:off x="1934055" y="3504518"/>
                <a:ext cx="1816086" cy="4204739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꺾인 연결선 72"/>
              <p:cNvCxnSpPr>
                <a:stCxn id="34" idx="2"/>
                <a:endCxn id="36" idx="3"/>
              </p:cNvCxnSpPr>
              <p:nvPr/>
            </p:nvCxnSpPr>
            <p:spPr>
              <a:xfrm rot="5400000">
                <a:off x="7584574" y="2577799"/>
                <a:ext cx="2633026" cy="5241238"/>
              </a:xfrm>
              <a:prstGeom prst="bentConnector2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그룹 2"/>
          <p:cNvGrpSpPr/>
          <p:nvPr/>
        </p:nvGrpSpPr>
        <p:grpSpPr>
          <a:xfrm>
            <a:off x="367552" y="1098410"/>
            <a:ext cx="4330921" cy="3600435"/>
            <a:chOff x="367552" y="1098410"/>
            <a:chExt cx="4330921" cy="3600435"/>
          </a:xfrm>
        </p:grpSpPr>
        <p:pic>
          <p:nvPicPr>
            <p:cNvPr id="23" name="Google Shape;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3091" y="3684964"/>
              <a:ext cx="354000" cy="598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Google Shape;58;p13"/>
            <p:cNvSpPr txBox="1"/>
            <p:nvPr/>
          </p:nvSpPr>
          <p:spPr>
            <a:xfrm>
              <a:off x="367552" y="1926861"/>
              <a:ext cx="745961" cy="519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7" tIns="121897" rIns="121897" bIns="121897" anchor="t" anchorCtr="0">
              <a:noAutofit/>
            </a:bodyPr>
            <a:lstStyle/>
            <a:p>
              <a:pPr algn="ctr"/>
              <a:r>
                <a:rPr lang="ko-KR" altLang="en-US" sz="1300" b="1" dirty="0" smtClean="0"/>
                <a:t>메이커</a:t>
              </a:r>
              <a:endParaRPr lang="en-US" altLang="ko" sz="1300" b="1" dirty="0"/>
            </a:p>
            <a:p>
              <a:pPr algn="ctr"/>
              <a:r>
                <a:rPr lang="ko" altLang="en-US" sz="1300" b="1" dirty="0"/>
                <a:t>회원</a:t>
              </a:r>
              <a:endParaRPr sz="1300" b="1" dirty="0"/>
            </a:p>
          </p:txBody>
        </p:sp>
        <p:sp>
          <p:nvSpPr>
            <p:cNvPr id="27" name="Google Shape;64;p13"/>
            <p:cNvSpPr/>
            <p:nvPr/>
          </p:nvSpPr>
          <p:spPr>
            <a:xfrm>
              <a:off x="2102573" y="2520031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300" dirty="0" smtClean="0"/>
                <a:t>등록된 프로젝트 </a:t>
              </a:r>
              <a:r>
                <a:rPr lang="ko-KR" altLang="en-US" sz="1300" dirty="0"/>
                <a:t>확인</a:t>
              </a:r>
              <a:endParaRPr sz="1300" dirty="0"/>
            </a:p>
          </p:txBody>
        </p:sp>
        <p:sp>
          <p:nvSpPr>
            <p:cNvPr id="29" name="Google Shape;66;p13"/>
            <p:cNvSpPr/>
            <p:nvPr/>
          </p:nvSpPr>
          <p:spPr>
            <a:xfrm>
              <a:off x="2102573" y="3453352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/>
              <a:r>
                <a:rPr lang="ko-KR" altLang="en-US" sz="1300"/>
                <a:t>프로젝트 펀딩</a:t>
              </a:r>
              <a:endParaRPr sz="1300" dirty="0"/>
            </a:p>
          </p:txBody>
        </p:sp>
        <p:sp>
          <p:nvSpPr>
            <p:cNvPr id="30" name="Google Shape;67;p13"/>
            <p:cNvSpPr/>
            <p:nvPr/>
          </p:nvSpPr>
          <p:spPr>
            <a:xfrm>
              <a:off x="2102573" y="1098410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/>
              <a:r>
                <a:rPr lang="ko-KR" altLang="en-US" sz="1300" dirty="0" smtClean="0"/>
                <a:t>프로젝트 등록</a:t>
              </a:r>
              <a:r>
                <a:rPr lang="en-US" altLang="ko-KR" sz="1300" dirty="0" smtClean="0"/>
                <a:t>(</a:t>
              </a:r>
              <a:r>
                <a:rPr lang="ko-KR" altLang="en-US" sz="1300" dirty="0" smtClean="0"/>
                <a:t>투자</a:t>
              </a:r>
              <a:r>
                <a:rPr lang="en-US" altLang="ko-KR" sz="1300" dirty="0" smtClean="0"/>
                <a:t>, </a:t>
              </a:r>
              <a:r>
                <a:rPr lang="ko-KR" altLang="en-US" sz="1300" dirty="0" err="1" smtClean="0"/>
                <a:t>리워드</a:t>
              </a:r>
              <a:r>
                <a:rPr lang="en-US" altLang="ko-KR" sz="1300" dirty="0" smtClean="0"/>
                <a:t>)</a:t>
              </a:r>
              <a:endParaRPr sz="1300" dirty="0"/>
            </a:p>
          </p:txBody>
        </p:sp>
        <p:sp>
          <p:nvSpPr>
            <p:cNvPr id="31" name="Google Shape;68;p13"/>
            <p:cNvSpPr/>
            <p:nvPr/>
          </p:nvSpPr>
          <p:spPr>
            <a:xfrm>
              <a:off x="2102573" y="1565071"/>
              <a:ext cx="2583200" cy="40098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300" dirty="0" smtClean="0"/>
                <a:t>투자 수익 분배</a:t>
              </a:r>
              <a:r>
                <a:rPr lang="en-US" altLang="ko-KR" sz="1300" dirty="0" smtClean="0"/>
                <a:t>, </a:t>
              </a:r>
              <a:r>
                <a:rPr lang="ko-KR" altLang="en-US" sz="1300" dirty="0" err="1" smtClean="0"/>
                <a:t>리워드</a:t>
              </a:r>
              <a:r>
                <a:rPr lang="ko-KR" altLang="en-US" sz="1300" dirty="0" smtClean="0"/>
                <a:t> 제공</a:t>
              </a:r>
              <a:endParaRPr sz="1300" dirty="0"/>
            </a:p>
          </p:txBody>
        </p:sp>
        <p:pic>
          <p:nvPicPr>
            <p:cNvPr id="48" name="Google Shape;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3091" y="1430477"/>
              <a:ext cx="354000" cy="598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Google Shape;58;p13"/>
            <p:cNvSpPr txBox="1"/>
            <p:nvPr/>
          </p:nvSpPr>
          <p:spPr>
            <a:xfrm>
              <a:off x="367552" y="4179270"/>
              <a:ext cx="744351" cy="519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7" tIns="121897" rIns="121897" bIns="121897" anchor="t" anchorCtr="0">
              <a:noAutofit/>
            </a:bodyPr>
            <a:lstStyle/>
            <a:p>
              <a:pPr algn="ctr"/>
              <a:r>
                <a:rPr lang="ko-KR" altLang="en-US" sz="1300" b="1" dirty="0" smtClean="0"/>
                <a:t>서포터</a:t>
              </a:r>
              <a:endParaRPr lang="en-US" altLang="ko" sz="1300" b="1" dirty="0"/>
            </a:p>
            <a:p>
              <a:pPr algn="ctr"/>
              <a:r>
                <a:rPr lang="ko" altLang="en-US" sz="1300" b="1" dirty="0"/>
                <a:t>회원</a:t>
              </a:r>
              <a:endParaRPr sz="1300" b="1" dirty="0"/>
            </a:p>
          </p:txBody>
        </p:sp>
        <p:cxnSp>
          <p:nvCxnSpPr>
            <p:cNvPr id="50" name="직선 화살표 연결선 49"/>
            <p:cNvCxnSpPr>
              <a:stCxn id="23" idx="3"/>
              <a:endCxn id="27" idx="1"/>
            </p:cNvCxnSpPr>
            <p:nvPr/>
          </p:nvCxnSpPr>
          <p:spPr>
            <a:xfrm flipV="1">
              <a:off x="937091" y="2715116"/>
              <a:ext cx="1165482" cy="1269069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stCxn id="23" idx="3"/>
              <a:endCxn id="29" idx="1"/>
            </p:cNvCxnSpPr>
            <p:nvPr/>
          </p:nvCxnSpPr>
          <p:spPr>
            <a:xfrm flipV="1">
              <a:off x="937091" y="3648437"/>
              <a:ext cx="1165482" cy="33574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>
              <a:stCxn id="48" idx="3"/>
              <a:endCxn id="30" idx="1"/>
            </p:cNvCxnSpPr>
            <p:nvPr/>
          </p:nvCxnSpPr>
          <p:spPr>
            <a:xfrm flipV="1">
              <a:off x="937091" y="1293495"/>
              <a:ext cx="1165482" cy="436203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/>
            <p:cNvCxnSpPr>
              <a:stCxn id="48" idx="3"/>
              <a:endCxn id="31" idx="1"/>
            </p:cNvCxnSpPr>
            <p:nvPr/>
          </p:nvCxnSpPr>
          <p:spPr>
            <a:xfrm>
              <a:off x="937091" y="1729698"/>
              <a:ext cx="1165482" cy="35868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꺾인 연결선 70"/>
            <p:cNvCxnSpPr>
              <a:stCxn id="29" idx="3"/>
              <a:endCxn id="31" idx="3"/>
            </p:cNvCxnSpPr>
            <p:nvPr/>
          </p:nvCxnSpPr>
          <p:spPr>
            <a:xfrm flipV="1">
              <a:off x="4685773" y="1765565"/>
              <a:ext cx="12700" cy="1882872"/>
            </a:xfrm>
            <a:prstGeom prst="bentConnector3">
              <a:avLst>
                <a:gd name="adj1" fmla="val 4361543"/>
              </a:avLst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/>
            <p:cNvCxnSpPr>
              <a:stCxn id="31" idx="1"/>
              <a:endCxn id="23" idx="0"/>
            </p:cNvCxnSpPr>
            <p:nvPr/>
          </p:nvCxnSpPr>
          <p:spPr>
            <a:xfrm flipH="1">
              <a:off x="760091" y="1765565"/>
              <a:ext cx="1342482" cy="191939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88901"/>
            <a:ext cx="10515600" cy="92745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주요 기능 소개</a:t>
            </a:r>
            <a:endParaRPr lang="ko-KR" altLang="en-US" dirty="0"/>
          </a:p>
        </p:txBody>
      </p:sp>
      <p:grpSp>
        <p:nvGrpSpPr>
          <p:cNvPr id="80" name="그룹 79"/>
          <p:cNvGrpSpPr/>
          <p:nvPr/>
        </p:nvGrpSpPr>
        <p:grpSpPr>
          <a:xfrm>
            <a:off x="4698473" y="1614040"/>
            <a:ext cx="2577831" cy="933400"/>
            <a:chOff x="4326586" y="1315624"/>
            <a:chExt cx="2577831" cy="933400"/>
          </a:xfrm>
        </p:grpSpPr>
        <p:sp>
          <p:nvSpPr>
            <p:cNvPr id="89" name="직사각형 88"/>
            <p:cNvSpPr/>
            <p:nvPr/>
          </p:nvSpPr>
          <p:spPr>
            <a:xfrm>
              <a:off x="5707303" y="1315624"/>
              <a:ext cx="389805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6177194" y="1315624"/>
              <a:ext cx="669559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4326586" y="1887234"/>
              <a:ext cx="1380717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5790016" y="1887234"/>
              <a:ext cx="1114401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3" name="직선 화살표 연결선 92"/>
            <p:cNvCxnSpPr/>
            <p:nvPr/>
          </p:nvCxnSpPr>
          <p:spPr>
            <a:xfrm flipH="1">
              <a:off x="5320459" y="1660938"/>
              <a:ext cx="313039" cy="22729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90" idx="2"/>
            </p:cNvCxnSpPr>
            <p:nvPr/>
          </p:nvCxnSpPr>
          <p:spPr>
            <a:xfrm flipH="1">
              <a:off x="6481657" y="1677414"/>
              <a:ext cx="30317" cy="26721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539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5.67661E-6 L 0.2043 0.12307 " pathEditMode="relative" ptsTypes="AA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>
              <p:ext uri="{D42A27DB-BD31-4B8C-83A1-F6EECF244321}">
                <p14:modId xmlns:p14="http://schemas.microsoft.com/office/powerpoint/2010/main" val="3615763758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586437978"/>
              </p:ext>
            </p:extLst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/>
                <a:gridCol w="2662575"/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1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직사각형 33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205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238479155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/>
                <a:gridCol w="2144674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21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ezen-033\Desktop\2페이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" y="159208"/>
            <a:ext cx="11437938" cy="669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40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ezen-033\Desktop\2페이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" y="159208"/>
            <a:ext cx="11437938" cy="669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ezen-033\Desktop\sql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2" y="1104900"/>
            <a:ext cx="11317288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08000" y="1828800"/>
            <a:ext cx="2933700" cy="292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95262" y="6016625"/>
            <a:ext cx="1295400" cy="292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 descr="C:\Users\ezen-033\Desktop\sql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92750"/>
            <a:ext cx="1163320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374900" y="6003925"/>
            <a:ext cx="2197100" cy="292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95262" y="6003925"/>
            <a:ext cx="1874838" cy="292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17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>
              <p:ext uri="{D42A27DB-BD31-4B8C-83A1-F6EECF244321}">
                <p14:modId xmlns:p14="http://schemas.microsoft.com/office/powerpoint/2010/main" val="2843633393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506484285"/>
              </p:ext>
            </p:extLst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/>
                <a:gridCol w="2662575"/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환불 및 교환 정책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가능한 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</a:t>
                      </a:r>
                      <a:r>
                        <a:rPr lang="ko-KR" altLang="en-US" sz="1300" b="0" u="none" strike="noStrike" cap="none" dirty="0" err="1" smtClean="0"/>
                        <a:t>이메일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018577" cy="5004774"/>
            <a:chOff x="2840034" y="1520570"/>
            <a:chExt cx="3265094" cy="5004774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환불 및 교환 정책을 적어주세요</a:t>
              </a:r>
              <a:endParaRPr lang="en-US" altLang="ko-KR" sz="1200" dirty="0" smtClean="0"/>
            </a:p>
            <a:p>
              <a:endParaRPr lang="ko-KR" altLang="en-US" sz="9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81600" y="219733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진행자의 환불 및 교환 정책</a:t>
              </a:r>
              <a:endParaRPr lang="ko-KR" altLang="en-US" sz="9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012105" y="3312386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가능한 번호</a:t>
              </a:r>
              <a:endParaRPr lang="ko-KR" altLang="en-US" sz="9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012105" y="4114409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</a:t>
              </a:r>
              <a:r>
                <a:rPr lang="ko-KR" altLang="en-US" sz="900" dirty="0" err="1" smtClean="0"/>
                <a:t>이메일</a:t>
              </a:r>
              <a:endParaRPr lang="ko-KR" altLang="en-US" sz="9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012105" y="485315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환불 및 교환정책 기본사항</a:t>
              </a:r>
              <a:endParaRPr lang="ko-KR" altLang="en-US" sz="900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7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25042482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/>
                <a:gridCol w="2144674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704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ezen-033\Desktop\2페이지-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11162"/>
            <a:ext cx="7785100" cy="618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:\Users\ezen-033\Desktop\sql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350" y="411162"/>
            <a:ext cx="9031288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ezen-033\Desktop\sql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5086350"/>
            <a:ext cx="10917238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924300" y="5838825"/>
            <a:ext cx="1295400" cy="292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77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>
              <p:ext uri="{D42A27DB-BD31-4B8C-83A1-F6EECF244321}">
                <p14:modId xmlns:p14="http://schemas.microsoft.com/office/powerpoint/2010/main" val="1733738939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064453466"/>
              </p:ext>
            </p:extLst>
          </p:nvPr>
        </p:nvGraphicFramePr>
        <p:xfrm>
          <a:off x="8843382" y="836712"/>
          <a:ext cx="2952330" cy="252260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/>
                <a:gridCol w="2662575"/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내용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예상 배송일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옵션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제공 가능 수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err="1" smtClean="0">
                <a:solidFill>
                  <a:srgbClr val="FF0000"/>
                </a:solidFill>
              </a:rPr>
              <a:t>리워</a:t>
            </a:r>
            <a:r>
              <a:rPr lang="ko-KR" altLang="en-US" sz="1100" dirty="0" err="1">
                <a:solidFill>
                  <a:srgbClr val="FF0000"/>
                </a:solidFill>
              </a:rPr>
              <a:t>드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1"/>
            <a:ext cx="4373078" cy="4860757"/>
            <a:chOff x="2840034" y="1520570"/>
            <a:chExt cx="3553126" cy="4860757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</a:t>
              </a:r>
              <a:r>
                <a:rPr lang="ko-KR" altLang="en-US" sz="1200" dirty="0" err="1" smtClean="0"/>
                <a:t>리워드를</a:t>
              </a:r>
              <a:r>
                <a:rPr lang="ko-KR" altLang="en-US" sz="1200" dirty="0" smtClean="0"/>
                <a:t> 구성해주세요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44888" y="2233953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936776" y="2260928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금액</a:t>
              </a:r>
              <a:endParaRPr lang="ko-KR" altLang="en-US" sz="9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936776" y="2902747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리워드제목</a:t>
              </a:r>
              <a:endParaRPr lang="ko-KR" altLang="en-US" sz="9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944888" y="2848795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36776" y="3429000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리워드내용</a:t>
              </a:r>
              <a:endParaRPr lang="ko-KR" altLang="en-US" sz="9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944888" y="3429000"/>
              <a:ext cx="2304256" cy="8640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936776" y="4437112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예상 배송일</a:t>
              </a:r>
              <a:endParaRPr lang="ko-KR" altLang="en-US" sz="900" dirty="0"/>
            </a:p>
          </p:txBody>
        </p:sp>
        <p:pic>
          <p:nvPicPr>
            <p:cNvPr id="102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3552" y="4417078"/>
              <a:ext cx="1381496" cy="317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/>
            <p:cNvSpPr txBox="1"/>
            <p:nvPr/>
          </p:nvSpPr>
          <p:spPr>
            <a:xfrm>
              <a:off x="2936776" y="4941168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옵션</a:t>
              </a:r>
              <a:endParaRPr lang="ko-KR" altLang="en-US" sz="90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944888" y="4887216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</a:rPr>
                <a:t>리워드옵션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추가하기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345151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</a:rPr>
                <a:t>등록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52095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초기화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841594" y="2130188"/>
              <a:ext cx="3551566" cy="42511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936776" y="5373216"/>
              <a:ext cx="10081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제공가능 수</a:t>
              </a:r>
              <a:endParaRPr lang="ko-KR" altLang="en-US" sz="900" dirty="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3944888" y="5438572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3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170002819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/>
                <a:gridCol w="2144674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667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>
              <p:ext uri="{D42A27DB-BD31-4B8C-83A1-F6EECF244321}">
                <p14:modId xmlns:p14="http://schemas.microsoft.com/office/powerpoint/2010/main" val="1130696461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74116842"/>
              </p:ext>
            </p:extLst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/>
                <a:gridCol w="2662575"/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등록된 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미리보기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err="1" smtClean="0">
                <a:solidFill>
                  <a:srgbClr val="FF0000"/>
                </a:solidFill>
              </a:rPr>
              <a:t>리워</a:t>
            </a:r>
            <a:r>
              <a:rPr lang="ko-KR" altLang="en-US" sz="1100" dirty="0" err="1">
                <a:solidFill>
                  <a:srgbClr val="FF0000"/>
                </a:solidFill>
              </a:rPr>
              <a:t>드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등록된 </a:t>
              </a:r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미리보기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2260994"/>
              <a:ext cx="2232248" cy="292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6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856696086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/>
                <a:gridCol w="2144674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827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zen-033\Desktop\3페이지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" y="341313"/>
            <a:ext cx="8854109" cy="567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63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ezen-033\Desktop\3페이지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190500"/>
            <a:ext cx="9315450" cy="631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ezen-033\Desktop\sql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5724419"/>
            <a:ext cx="11315996" cy="80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79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>
              <p:ext uri="{D42A27DB-BD31-4B8C-83A1-F6EECF244321}">
                <p14:modId xmlns:p14="http://schemas.microsoft.com/office/powerpoint/2010/main" val="837362170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698744730"/>
              </p:ext>
            </p:extLst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/>
                <a:gridCol w="2662575"/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거래 은행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계좌번호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예금주명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통장 사본 이미지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4</a:t>
            </a:r>
            <a:r>
              <a:rPr lang="en-US" altLang="ko-KR" sz="1100" dirty="0" smtClean="0">
                <a:solidFill>
                  <a:srgbClr val="FF0000"/>
                </a:solidFill>
              </a:rPr>
              <a:t>. </a:t>
            </a:r>
            <a:r>
              <a:rPr lang="ko-KR" altLang="en-US" sz="1100" dirty="0" smtClean="0">
                <a:solidFill>
                  <a:srgbClr val="FF0000"/>
                </a:solidFill>
              </a:rPr>
              <a:t>제작자</a:t>
            </a:r>
            <a:r>
              <a:rPr lang="en-US" altLang="ko-KR" sz="1100" dirty="0" smtClean="0">
                <a:solidFill>
                  <a:srgbClr val="FF0000"/>
                </a:solidFill>
              </a:rPr>
              <a:t>/</a:t>
            </a:r>
            <a:r>
              <a:rPr lang="ko-KR" altLang="en-US" sz="1100" dirty="0" smtClean="0">
                <a:solidFill>
                  <a:srgbClr val="FF0000"/>
                </a:solidFill>
              </a:rPr>
              <a:t>부가정보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3664076" cy="4932766"/>
            <a:chOff x="2840034" y="1520570"/>
            <a:chExt cx="2977062" cy="4932766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88032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 정보를 입력해주세요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900" dirty="0" smtClean="0"/>
                <a:t>프로젝트 종료 후 </a:t>
              </a:r>
              <a:r>
                <a:rPr lang="ko-KR" altLang="en-US" sz="900" dirty="0" err="1" smtClean="0"/>
                <a:t>입금받으실</a:t>
              </a:r>
              <a:r>
                <a:rPr lang="ko-KR" altLang="en-US" sz="900" dirty="0" smtClean="0"/>
                <a:t> 계좌를 입력해주세요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36776" y="2252287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거래 은행을 선택해주세요</a:t>
              </a:r>
              <a:endParaRPr lang="ko-KR" altLang="en-US" sz="9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36776" y="3055242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계좌번호를 적어주세요</a:t>
              </a:r>
              <a:endParaRPr lang="ko-KR" altLang="en-US" sz="900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36776" y="3728065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예금주명을</a:t>
              </a:r>
              <a:r>
                <a:rPr lang="ko-KR" altLang="en-US" sz="1200" dirty="0" smtClean="0"/>
                <a:t> 적어주세요</a:t>
              </a:r>
              <a:endParaRPr lang="ko-KR" altLang="en-US" sz="9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36776" y="4509120"/>
              <a:ext cx="23762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통장 사본 이미지를 올려주세요</a:t>
              </a:r>
              <a:endParaRPr lang="ko-KR" altLang="en-US" sz="900" dirty="0"/>
            </a:p>
          </p:txBody>
        </p:sp>
        <p:pic>
          <p:nvPicPr>
            <p:cNvPr id="3074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26" y="4783807"/>
              <a:ext cx="1841166" cy="12573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저장하기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0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792132138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/>
                <a:gridCol w="2144674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041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4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5. 데이터 베이스 설계 현황 소개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ezen-033\Desktop\바뀐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05" y="152400"/>
            <a:ext cx="11942876" cy="659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505200" y="2044700"/>
            <a:ext cx="1803400" cy="419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3" name="Picture 3" descr="C:\Users\ezen-033\Desktop\sql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43" y="800099"/>
            <a:ext cx="10193338" cy="63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18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ezen-033\Desktop\바뀐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05" y="152400"/>
            <a:ext cx="11942876" cy="659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505200" y="2044700"/>
            <a:ext cx="1803400" cy="419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4" name="Picture 4" descr="C:\Users\ezen-033\Desktop\sql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93" y="1612900"/>
            <a:ext cx="10917238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95593" y="2616200"/>
            <a:ext cx="1295400" cy="292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663700" y="2628900"/>
            <a:ext cx="1295400" cy="292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111500" y="2641600"/>
            <a:ext cx="1447800" cy="292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54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ezen-033\Desktop\EzenCrowdFunding2\gr2_lhj\안드xml\모바일페이지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650" y="149225"/>
            <a:ext cx="3695700" cy="653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ezen-033\Desktop\모바일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8" y="62706"/>
            <a:ext cx="5114925" cy="670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41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ezen-033\Desktop\모바일2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8" y="241300"/>
            <a:ext cx="5114925" cy="642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ezen-033\Desktop\모바일2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950" y="76200"/>
            <a:ext cx="5067300" cy="659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47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ezen-033\Desktop\EzenCrowdFunding2\gr2_lhj\안드xml\모바일페이지2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279400"/>
            <a:ext cx="3657600" cy="647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ezen-033\Desktop\EzenCrowdFunding2\gr2_lhj\안드xml\모바일페이지2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413" y="279400"/>
            <a:ext cx="3686175" cy="647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760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ezen-033\Desktop\EzenCrowdFunding2\gr2_lhj\안드xml\모바일페이지3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8" y="169862"/>
            <a:ext cx="3705225" cy="646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ezen-033\Desktop\EzenCrowdFunding2\gr2_lhj\안드xml\모바일페이지3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713" y="169862"/>
            <a:ext cx="3686175" cy="653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63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082336999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/>
                <a:gridCol w="2144674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admin_w_hj_edit_category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>
              <p:ext uri="{D42A27DB-BD31-4B8C-83A1-F6EECF244321}">
                <p14:modId xmlns:p14="http://schemas.microsoft.com/office/powerpoint/2010/main" val="3708631115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34378929"/>
              </p:ext>
            </p:extLst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/>
                <a:gridCol w="2662575"/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전체적 레이아웃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카테고리 우선순위에 따라 상품선택 페이지에 보여짐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카테고리명을</a:t>
                      </a:r>
                      <a:r>
                        <a:rPr lang="ko-KR" altLang="en-US" sz="1300" b="0" u="none" strike="noStrike" cap="none" dirty="0" smtClean="0"/>
                        <a:t> 클릭하여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카테고리명</a:t>
                      </a:r>
                      <a:r>
                        <a:rPr lang="ko-KR" altLang="en-US" sz="1300" b="0" u="none" strike="noStrike" cap="none" dirty="0" smtClean="0"/>
                        <a:t> 수정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48585" y="2852936"/>
            <a:ext cx="6964068" cy="345638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109425" y="2276872"/>
            <a:ext cx="82118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추</a:t>
            </a:r>
            <a:r>
              <a:rPr lang="ko-KR" altLang="en-US" sz="1100">
                <a:solidFill>
                  <a:schemeClr val="tx1"/>
                </a:solidFill>
              </a:rPr>
              <a:t>가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328530" y="2276872"/>
            <a:ext cx="374234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336753" y="2276872"/>
            <a:ext cx="709002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검</a:t>
            </a:r>
            <a:r>
              <a:rPr lang="ko-KR" altLang="en-US" sz="1100">
                <a:solidFill>
                  <a:schemeClr val="tx1"/>
                </a:solidFill>
              </a:rPr>
              <a:t>색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020800" y="321297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1044362" y="285293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우선순</a:t>
            </a:r>
            <a:r>
              <a:rPr lang="ko-KR" altLang="en-US" sz="1100" dirty="0">
                <a:solidFill>
                  <a:schemeClr val="tx1"/>
                </a:solidFill>
              </a:rPr>
              <a:t>위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1995677" y="2852936"/>
            <a:ext cx="5075199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카테고리</a:t>
            </a:r>
            <a:r>
              <a:rPr lang="ko-KR" altLang="en-US" sz="1100" dirty="0" err="1">
                <a:solidFill>
                  <a:schemeClr val="tx1"/>
                </a:solidFill>
              </a:rPr>
              <a:t>명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1020800" y="357301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1044362" y="321297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1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995677" y="3212976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IT, </a:t>
            </a:r>
            <a:r>
              <a:rPr lang="ko-KR" altLang="en-US" sz="1100" dirty="0" smtClean="0">
                <a:solidFill>
                  <a:schemeClr val="tx1"/>
                </a:solidFill>
              </a:rPr>
              <a:t>가전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테크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159503" y="3248980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520020" y="1628582"/>
            <a:ext cx="603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관리자 페이지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카테고리 관리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937180" y="2744924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020800" y="357301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020800" y="393305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044362" y="357301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95677" y="3573016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패션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</a:rPr>
              <a:t>잡화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159503" y="3609020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cxnSp>
        <p:nvCxnSpPr>
          <p:cNvPr id="35" name="직선 연결선 34"/>
          <p:cNvCxnSpPr/>
          <p:nvPr/>
        </p:nvCxnSpPr>
        <p:spPr>
          <a:xfrm>
            <a:off x="1020800" y="393305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1020800" y="393305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1020800" y="429309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044362" y="393305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3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95677" y="3933056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뷰</a:t>
            </a:r>
            <a:r>
              <a:rPr lang="ko-KR" altLang="en-US" sz="1100" dirty="0" err="1">
                <a:solidFill>
                  <a:schemeClr val="tx1"/>
                </a:solidFill>
              </a:rPr>
              <a:t>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159503" y="3969060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cxnSp>
        <p:nvCxnSpPr>
          <p:cNvPr id="52" name="직선 연결선 51"/>
          <p:cNvCxnSpPr/>
          <p:nvPr/>
        </p:nvCxnSpPr>
        <p:spPr>
          <a:xfrm>
            <a:off x="1020800" y="430106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1020800" y="430106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1020800" y="466110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1044362" y="4301063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4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995677" y="4301063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푸</a:t>
            </a:r>
            <a:r>
              <a:rPr lang="ko-KR" altLang="en-US" sz="1100" dirty="0" err="1">
                <a:solidFill>
                  <a:schemeClr val="tx1"/>
                </a:solidFill>
              </a:rPr>
              <a:t>드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7159503" y="4337067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cxnSp>
        <p:nvCxnSpPr>
          <p:cNvPr id="58" name="직선 연결선 57"/>
          <p:cNvCxnSpPr/>
          <p:nvPr/>
        </p:nvCxnSpPr>
        <p:spPr>
          <a:xfrm>
            <a:off x="1020800" y="466110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1020800" y="466110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020800" y="502114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1044362" y="4661103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5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995677" y="4661103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홈리</a:t>
            </a:r>
            <a:r>
              <a:rPr lang="ko-KR" altLang="en-US" sz="1100" dirty="0" err="1">
                <a:solidFill>
                  <a:schemeClr val="tx1"/>
                </a:solidFill>
              </a:rPr>
              <a:t>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7159503" y="4697107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cxnSp>
        <p:nvCxnSpPr>
          <p:cNvPr id="64" name="직선 연결선 63"/>
          <p:cNvCxnSpPr/>
          <p:nvPr/>
        </p:nvCxnSpPr>
        <p:spPr>
          <a:xfrm>
            <a:off x="1020800" y="502114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1020800" y="502114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1020800" y="538118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1044362" y="5021143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6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995677" y="5021143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여행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</a:rPr>
              <a:t>레저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7159503" y="5057147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3968994" y="5958952"/>
            <a:ext cx="82118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저</a:t>
            </a:r>
            <a:r>
              <a:rPr lang="ko-KR" altLang="en-US" sz="1100" dirty="0">
                <a:solidFill>
                  <a:schemeClr val="tx1"/>
                </a:solidFill>
              </a:rPr>
              <a:t>장</a:t>
            </a:r>
          </a:p>
        </p:txBody>
      </p:sp>
    </p:spTree>
    <p:extLst>
      <p:ext uri="{BB962C8B-B14F-4D97-AF65-F5344CB8AC3E}">
        <p14:creationId xmlns:p14="http://schemas.microsoft.com/office/powerpoint/2010/main" val="219888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zen-033\Desktop\카테고리관리수정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177800"/>
            <a:ext cx="10102850" cy="657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28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ezen-033\Desktop\카테고리관리수정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560389"/>
            <a:ext cx="10448418" cy="330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22300" y="863600"/>
            <a:ext cx="850900" cy="48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143500" y="897235"/>
            <a:ext cx="548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추가버튼이 클릭 될 때</a:t>
            </a:r>
            <a:endParaRPr lang="en-US" altLang="ko-KR" dirty="0" smtClean="0"/>
          </a:p>
          <a:p>
            <a:r>
              <a:rPr lang="ko-KR" altLang="en-US" dirty="0" smtClean="0"/>
              <a:t>아래 추가 </a:t>
            </a:r>
            <a:r>
              <a:rPr lang="en-US" altLang="ko-KR" dirty="0" smtClean="0"/>
              <a:t>form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hidden </a:t>
            </a:r>
            <a:r>
              <a:rPr lang="ko-KR" altLang="en-US" dirty="0" smtClean="0"/>
              <a:t>속성이 </a:t>
            </a:r>
            <a:r>
              <a:rPr lang="en-US" altLang="ko-KR" dirty="0" smtClean="0"/>
              <a:t>true-false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번갈아서</a:t>
            </a:r>
            <a:r>
              <a:rPr lang="ko-KR" altLang="en-US" dirty="0" smtClean="0"/>
              <a:t> 바뀜</a:t>
            </a:r>
            <a:endParaRPr lang="ko-KR" altLang="en-US" dirty="0"/>
          </a:p>
        </p:txBody>
      </p:sp>
      <p:pic>
        <p:nvPicPr>
          <p:cNvPr id="11268" name="Picture 4" descr="C:\Users\ezen-033\Desktop\카테고리관리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29" y="4186238"/>
            <a:ext cx="5124521" cy="95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69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zen-033\Desktop\카테고리관리수정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431800"/>
            <a:ext cx="11312804" cy="608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30200" y="1533526"/>
            <a:ext cx="3454400" cy="723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91" name="Picture 3" descr="C:\Users\ezen-033\Desktop\카테고리관리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36688"/>
            <a:ext cx="4876800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:\Users\ezen-033\Desktop\카테고리관리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813" y="4635056"/>
            <a:ext cx="9285287" cy="207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28600" y="3222626"/>
            <a:ext cx="11414404" cy="723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35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그림 4"/>
          <p:cNvPicPr/>
          <p:nvPr/>
        </p:nvPicPr>
        <p:blipFill>
          <a:blip r:embed="rId2"/>
          <a:stretch/>
        </p:blipFill>
        <p:spPr>
          <a:xfrm>
            <a:off x="-360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4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8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591" y="122759"/>
            <a:ext cx="9850001" cy="6574374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677062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zen-033\Desktop\카테고리관리수정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431800"/>
            <a:ext cx="11312804" cy="608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C:\Users\ezen-033\Desktop\sql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245291"/>
            <a:ext cx="11461750" cy="84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ezen-033\Desktop\sql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112" y="2111375"/>
            <a:ext cx="6192838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ezen-033\Desktop\sql1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975" y="5068888"/>
            <a:ext cx="8707438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30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958" name="CustomShape 1"/>
          <p:cNvSpPr/>
          <p:nvPr/>
        </p:nvSpPr>
        <p:spPr>
          <a:xfrm>
            <a:off x="1027800" y="2763000"/>
            <a:ext cx="49852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r>
              <a:rPr lang="en-US" sz="10000" b="0" strike="noStrike" spc="-1">
                <a:solidFill>
                  <a:srgbClr val="000000"/>
                </a:solidFill>
                <a:latin typeface="맑은 고딕"/>
              </a:rPr>
              <a:t>THANK</a:t>
            </a:r>
            <a:r>
              <a:t/>
            </a:r>
            <a:br/>
            <a:r>
              <a:rPr lang="en-US" sz="10000" b="0" strike="noStrike" spc="-1">
                <a:solidFill>
                  <a:srgbClr val="000000"/>
                </a:solidFill>
                <a:latin typeface="맑은 고딕"/>
              </a:rPr>
              <a:t>YOU!</a:t>
            </a:r>
            <a:endParaRPr lang="en-US" sz="10000" b="0" strike="noStrike" spc="-1">
              <a:latin typeface="Noto Sans CJK JP"/>
            </a:endParaRPr>
          </a:p>
        </p:txBody>
      </p:sp>
      <p:pic>
        <p:nvPicPr>
          <p:cNvPr id="959" name="Picture 2"/>
          <p:cNvPicPr/>
          <p:nvPr/>
        </p:nvPicPr>
        <p:blipFill>
          <a:blip r:embed="rId3"/>
          <a:stretch/>
        </p:blipFill>
        <p:spPr>
          <a:xfrm>
            <a:off x="6369840" y="2450160"/>
            <a:ext cx="4379760" cy="3610800"/>
          </a:xfrm>
          <a:prstGeom prst="rect">
            <a:avLst/>
          </a:prstGeom>
          <a:ln>
            <a:noFill/>
          </a:ln>
        </p:spPr>
      </p:pic>
      <p:pic>
        <p:nvPicPr>
          <p:cNvPr id="960" name="그림 6"/>
          <p:cNvPicPr/>
          <p:nvPr/>
        </p:nvPicPr>
        <p:blipFill>
          <a:blip r:embed="rId4"/>
          <a:stretch/>
        </p:blipFill>
        <p:spPr>
          <a:xfrm>
            <a:off x="7717680" y="667080"/>
            <a:ext cx="1684080" cy="1684080"/>
          </a:xfrm>
          <a:prstGeom prst="rect">
            <a:avLst/>
          </a:prstGeom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286933" y="5991494"/>
            <a:ext cx="878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5"/>
              </a:rPr>
              <a:t>https://</a:t>
            </a:r>
            <a:r>
              <a:rPr lang="en-US" altLang="ko-KR" dirty="0" smtClean="0">
                <a:hlinkClick r:id="rId5"/>
              </a:rPr>
              <a:t>ezenteam2.github.io/EzenCrowdFunding/gr2_ysh/user/</a:t>
            </a:r>
            <a:r>
              <a:rPr lang="en-US" altLang="ko-KR" dirty="0"/>
              <a:t>index_link_byHT.html</a:t>
            </a:r>
            <a:endParaRPr lang="ko-KR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92545" y="360480"/>
            <a:ext cx="10981387" cy="858720"/>
          </a:xfrm>
        </p:spPr>
        <p:txBody>
          <a:bodyPr/>
          <a:lstStyle/>
          <a:p>
            <a:pPr marL="571500" indent="-571500">
              <a:buFont typeface="Arial" pitchFamily="34" charset="0"/>
              <a:buChar char="•"/>
            </a:pPr>
            <a:r>
              <a:rPr lang="ko-KR" altLang="en-US" dirty="0" smtClean="0"/>
              <a:t>피드백 및 개선사항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/>
          </p:nvPr>
        </p:nvSpPr>
        <p:spPr>
          <a:xfrm>
            <a:off x="660280" y="1286934"/>
            <a:ext cx="10972440" cy="118533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sz="2800" dirty="0" smtClean="0"/>
              <a:t>요구사항 정의서 </a:t>
            </a:r>
            <a:r>
              <a:rPr lang="ko-KR" altLang="en-US" sz="2800" dirty="0" err="1" smtClean="0"/>
              <a:t>가독성을</a:t>
            </a:r>
            <a:r>
              <a:rPr lang="ko-KR" altLang="en-US" sz="2800" dirty="0" smtClean="0"/>
              <a:t> 좀 더 높여 봅시다</a:t>
            </a:r>
            <a:endParaRPr lang="en-US" altLang="ko-KR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ko-KR" sz="2800" dirty="0" smtClean="0"/>
              <a:t>CSS </a:t>
            </a:r>
            <a:r>
              <a:rPr lang="ko-KR" altLang="en-US" sz="2800" dirty="0" smtClean="0"/>
              <a:t>작업 미흡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초보 수준인 페이지들은 좀 더 보완 할 것</a:t>
            </a:r>
            <a:endParaRPr lang="en-US" altLang="ko-KR" sz="2800" dirty="0" smtClean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50211" y="3137547"/>
            <a:ext cx="10981387" cy="85872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itchFamily="34" charset="0"/>
              <a:buChar char="•"/>
            </a:pPr>
            <a:r>
              <a:rPr lang="ko-KR" altLang="en-US" dirty="0" smtClean="0"/>
              <a:t>다음 발표 목표</a:t>
            </a:r>
            <a:endParaRPr lang="ko-KR" altLang="en-US" dirty="0"/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660280" y="4140201"/>
            <a:ext cx="10972440" cy="2099732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buFont typeface="+mj-lt"/>
              <a:buAutoNum type="arabicPeriod"/>
            </a:pPr>
            <a:r>
              <a:rPr lang="ko-KR" altLang="en-US" sz="2800" dirty="0" smtClean="0"/>
              <a:t>현재 제작중인 웹 페이지까지 구현 완료</a:t>
            </a:r>
            <a:endParaRPr lang="en-US" altLang="ko-KR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sz="2800" dirty="0" err="1" smtClean="0"/>
              <a:t>안드로이드</a:t>
            </a:r>
            <a:r>
              <a:rPr lang="ko-KR" altLang="en-US" sz="2800" dirty="0" smtClean="0"/>
              <a:t> 화면 구현 시작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본인 파트 최소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페이지 이상 구현 및 화면 연결</a:t>
            </a:r>
            <a:endParaRPr lang="en-US" altLang="ko-KR" sz="2800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sz="2800" dirty="0" smtClean="0"/>
              <a:t>데이터 베이스 설계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완료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테이블 작성 및 데이터 입력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후 </a:t>
            </a:r>
            <a:r>
              <a:rPr lang="en-US" altLang="ko-KR" sz="2800" dirty="0" smtClean="0"/>
              <a:t>SQL</a:t>
            </a:r>
            <a:r>
              <a:rPr lang="ko-KR" altLang="en-US" sz="2800" dirty="0" smtClean="0"/>
              <a:t>문 작성 시작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289899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5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59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600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김현태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카테고리 메뉴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카테고리 메인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상세 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Admin_프로젝트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Admin_프로젝트 신고 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Admin_통계</a:t>
            </a:r>
            <a:endParaRPr lang="en-US" sz="2800" b="0" strike="noStrike" spc="-1">
              <a:latin typeface="Noto Sans CJK JP"/>
            </a:endParaRPr>
          </a:p>
        </p:txBody>
      </p:sp>
    </p:spTree>
    <p:extLst>
      <p:ext uri="{BB962C8B-B14F-4D97-AF65-F5344CB8AC3E}">
        <p14:creationId xmlns:p14="http://schemas.microsoft.com/office/powerpoint/2010/main" val="10859535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05899288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프로젝트 </a:t>
                      </a:r>
                      <a:r>
                        <a:rPr 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298426546"/>
              </p:ext>
            </p:extLst>
          </p:nvPr>
        </p:nvGraphicFramePr>
        <p:xfrm>
          <a:off x="8509686" y="1289960"/>
          <a:ext cx="3532000" cy="55051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02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좌측 카테고리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-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슬라이드 배너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IT,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가전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가구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패션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뷰티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푸드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여행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레저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스포츠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반려동물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음악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저작권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영화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각 카테고리별 프로젝트 호출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주화면으로 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컨텐츠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표시</a:t>
                      </a:r>
                      <a:endParaRPr lang="en-US" altLang="ko-KR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선택한 카테고리는 다르게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우측 카테고리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17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92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44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xmlns="" id="{1F85C6AD-0751-4B6C-A5F4-516AC12DF4CE}"/>
                </a:ext>
              </a:extLst>
            </p:cNvPr>
            <p:cNvGrpSpPr/>
            <p:nvPr/>
          </p:nvGrpSpPr>
          <p:grpSpPr>
            <a:xfrm>
              <a:off x="121023" y="1271965"/>
              <a:ext cx="8069131" cy="5349900"/>
              <a:chOff x="121023" y="1271965"/>
              <a:chExt cx="8069131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xmlns="" id="{CCEC4258-E719-40F7-A7AD-240A09AA73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86" y="2447789"/>
                <a:ext cx="7610475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Google Shape;209;g7c553259d1_0_81">
                <a:extLst>
                  <a:ext uri="{FF2B5EF4-FFF2-40B4-BE49-F238E27FC236}">
                    <a16:creationId xmlns:a16="http://schemas.microsoft.com/office/drawing/2014/main" xmlns="" id="{F3871749-3F10-4D5D-96D4-17708C10FB40}"/>
                  </a:ext>
                </a:extLst>
              </p:cNvPr>
              <p:cNvSpPr/>
              <p:nvPr/>
            </p:nvSpPr>
            <p:spPr>
              <a:xfrm rot="16080000">
                <a:off x="321801" y="1843660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09;g7c553259d1_0_81">
                <a:extLst>
                  <a:ext uri="{FF2B5EF4-FFF2-40B4-BE49-F238E27FC236}">
                    <a16:creationId xmlns:a16="http://schemas.microsoft.com/office/drawing/2014/main" xmlns="" id="{B60571CA-13FA-4AA2-9369-C6414EF858EC}"/>
                  </a:ext>
                </a:extLst>
              </p:cNvPr>
              <p:cNvSpPr/>
              <p:nvPr/>
            </p:nvSpPr>
            <p:spPr>
              <a:xfrm rot="5400000">
                <a:off x="7760825" y="1843659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xmlns="" id="{F94C7356-D7A1-42AC-A4E1-2DCD8803BE02}"/>
                  </a:ext>
                </a:extLst>
              </p:cNvPr>
              <p:cNvSpPr/>
              <p:nvPr/>
            </p:nvSpPr>
            <p:spPr>
              <a:xfrm>
                <a:off x="628650" y="1514475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IT</a:t>
                </a:r>
                <a:endParaRPr lang="ko-KR" altLang="en-US" sz="1500" dirty="0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xmlns="" id="{115563C6-886D-44D9-B984-839C5DACBEFC}"/>
                  </a:ext>
                </a:extLst>
              </p:cNvPr>
              <p:cNvSpPr/>
              <p:nvPr/>
            </p:nvSpPr>
            <p:spPr>
              <a:xfrm>
                <a:off x="16637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가전</a:t>
                </a:r>
                <a:endParaRPr lang="ko-KR" altLang="en-US" sz="1500" dirty="0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xmlns="" id="{1B6D3888-4CA7-46A5-8E1D-81B73F59FF1F}"/>
                  </a:ext>
                </a:extLst>
              </p:cNvPr>
              <p:cNvSpPr/>
              <p:nvPr/>
            </p:nvSpPr>
            <p:spPr>
              <a:xfrm>
                <a:off x="68389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여행</a:t>
                </a:r>
                <a:endParaRPr lang="ko-KR" altLang="en-US" sz="1500" dirty="0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xmlns="" id="{7C815D61-07C6-4627-90E1-2EB4D0CED5A3}"/>
                  </a:ext>
                </a:extLst>
              </p:cNvPr>
              <p:cNvSpPr/>
              <p:nvPr/>
            </p:nvSpPr>
            <p:spPr>
              <a:xfrm>
                <a:off x="58039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 err="1">
                    <a:ea typeface="맑은 고딕"/>
                  </a:rPr>
                  <a:t>푸드</a:t>
                </a:r>
                <a:endParaRPr lang="ko-KR" altLang="en-US" sz="1500" dirty="0" err="1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xmlns="" id="{72E9870F-ABFB-494D-8023-215084EBA05C}"/>
                  </a:ext>
                </a:extLst>
              </p:cNvPr>
              <p:cNvSpPr/>
              <p:nvPr/>
            </p:nvSpPr>
            <p:spPr>
              <a:xfrm>
                <a:off x="47688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뷰티</a:t>
                </a:r>
                <a:endParaRPr lang="ko-KR" altLang="en-US" sz="1500" dirty="0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xmlns="" id="{E616952D-60CD-4373-A2D0-B4FD5659943A}"/>
                  </a:ext>
                </a:extLst>
              </p:cNvPr>
              <p:cNvSpPr/>
              <p:nvPr/>
            </p:nvSpPr>
            <p:spPr>
              <a:xfrm>
                <a:off x="3733800" y="1504950"/>
                <a:ext cx="819150" cy="819150"/>
              </a:xfrm>
              <a:prstGeom prst="ellipse">
                <a:avLst/>
              </a:prstGeom>
              <a:solidFill>
                <a:srgbClr val="DC7F0D"/>
              </a:solidFill>
              <a:ln>
                <a:solidFill>
                  <a:srgbClr val="DC7F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패션</a:t>
                </a:r>
                <a:endParaRPr lang="ko-KR" altLang="en-US" sz="1500" dirty="0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xmlns="" id="{ED2B5723-8454-4313-A09E-3752D4CD42EF}"/>
                  </a:ext>
                </a:extLst>
              </p:cNvPr>
              <p:cNvSpPr/>
              <p:nvPr/>
            </p:nvSpPr>
            <p:spPr>
              <a:xfrm>
                <a:off x="26987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가구</a:t>
                </a:r>
                <a:endParaRPr lang="ko-KR" altLang="en-US" sz="1500" dirty="0"/>
              </a:p>
            </p:txBody>
          </p: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xmlns="" id="{9539B510-6A62-45AD-BF69-1B253709CA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86" y="1369030"/>
                <a:ext cx="7610475" cy="1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Google Shape;196;g7c553259d1_0_81"/>
              <p:cNvSpPr/>
              <p:nvPr/>
            </p:nvSpPr>
            <p:spPr>
              <a:xfrm>
                <a:off x="7826430" y="155875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3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4" name="Google Shape;174;g7c553259d1_0_81"/>
              <p:cNvSpPr/>
              <p:nvPr/>
            </p:nvSpPr>
            <p:spPr>
              <a:xfrm>
                <a:off x="565963" y="138549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3" name="Google Shape;173;g7c553259d1_0_81"/>
              <p:cNvSpPr/>
              <p:nvPr/>
            </p:nvSpPr>
            <p:spPr>
              <a:xfrm>
                <a:off x="121023" y="1545913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1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3755317" y="2556943"/>
              <a:ext cx="1974166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베스트 프로젝트</a:t>
              </a:r>
              <a:endParaRPr lang="ko-KR" altLang="en-US" sz="1300" b="1" dirty="0"/>
            </a:p>
          </p:txBody>
        </p:sp>
        <p:sp>
          <p:nvSpPr>
            <p:cNvPr id="39" name="갈매기형 수장 38"/>
            <p:cNvSpPr/>
            <p:nvPr/>
          </p:nvSpPr>
          <p:spPr>
            <a:xfrm rot="5400000">
              <a:off x="5375411" y="2652620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3517900" y="261341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6003614" y="2556941"/>
            <a:ext cx="1974166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b="1" dirty="0" smtClean="0"/>
              <a:t>투자 </a:t>
            </a:r>
            <a:r>
              <a:rPr lang="ko-KR" altLang="en-US" sz="1300" b="1" dirty="0" err="1" smtClean="0"/>
              <a:t>금액순</a:t>
            </a:r>
            <a:endParaRPr lang="ko-KR" altLang="en-US" sz="1300" b="1" dirty="0"/>
          </a:p>
        </p:txBody>
      </p:sp>
      <p:sp>
        <p:nvSpPr>
          <p:cNvPr id="41" name="Google Shape;207;g7c553259d1_0_81"/>
          <p:cNvSpPr/>
          <p:nvPr/>
        </p:nvSpPr>
        <p:spPr>
          <a:xfrm>
            <a:off x="5803900" y="261341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" name="갈매기형 수장 41"/>
          <p:cNvSpPr/>
          <p:nvPr/>
        </p:nvSpPr>
        <p:spPr>
          <a:xfrm rot="5400000">
            <a:off x="7675156" y="2652620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048747"/>
              </p:ext>
            </p:extLst>
          </p:nvPr>
        </p:nvGraphicFramePr>
        <p:xfrm>
          <a:off x="3394333" y="3460615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아래쪽 화살표 10"/>
          <p:cNvSpPr/>
          <p:nvPr/>
        </p:nvSpPr>
        <p:spPr>
          <a:xfrm rot="10800000">
            <a:off x="4453152" y="3002722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아래쪽 화살표 42"/>
          <p:cNvSpPr/>
          <p:nvPr/>
        </p:nvSpPr>
        <p:spPr>
          <a:xfrm rot="10800000">
            <a:off x="6772103" y="3006873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58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1F85C6AD-0751-4B6C-A5F4-516AC12DF4CE}"/>
              </a:ext>
            </a:extLst>
          </p:cNvPr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xmlns="" id="{CCEC4258-E719-40F7-A7AD-240A09AA73A7}"/>
                </a:ext>
              </a:extLst>
            </p:cNvPr>
            <p:cNvCxnSpPr>
              <a:cxnSpLocks/>
            </p:cNvCxnSpPr>
            <p:nvPr/>
          </p:nvCxnSpPr>
          <p:spPr>
            <a:xfrm>
              <a:off x="369586" y="2447789"/>
              <a:ext cx="761047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Google Shape;209;g7c553259d1_0_81">
              <a:extLst>
                <a:ext uri="{FF2B5EF4-FFF2-40B4-BE49-F238E27FC236}">
                  <a16:creationId xmlns:a16="http://schemas.microsoft.com/office/drawing/2014/main" xmlns="" id="{F3871749-3F10-4D5D-96D4-17708C10FB40}"/>
                </a:ext>
              </a:extLst>
            </p:cNvPr>
            <p:cNvSpPr/>
            <p:nvPr/>
          </p:nvSpPr>
          <p:spPr>
            <a:xfrm rot="16080000">
              <a:off x="321801" y="184366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9;g7c553259d1_0_81">
              <a:extLst>
                <a:ext uri="{FF2B5EF4-FFF2-40B4-BE49-F238E27FC236}">
                  <a16:creationId xmlns:a16="http://schemas.microsoft.com/office/drawing/2014/main" xmlns="" id="{B60571CA-13FA-4AA2-9369-C6414EF858EC}"/>
                </a:ext>
              </a:extLst>
            </p:cNvPr>
            <p:cNvSpPr/>
            <p:nvPr/>
          </p:nvSpPr>
          <p:spPr>
            <a:xfrm rot="5400000">
              <a:off x="7760825" y="1843659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xmlns="" id="{F94C7356-D7A1-42AC-A4E1-2DCD8803BE02}"/>
                </a:ext>
              </a:extLst>
            </p:cNvPr>
            <p:cNvSpPr/>
            <p:nvPr/>
          </p:nvSpPr>
          <p:spPr>
            <a:xfrm>
              <a:off x="628650" y="1514475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IT</a:t>
              </a:r>
              <a:endParaRPr lang="ko-KR" altLang="en-US" sz="15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115563C6-886D-44D9-B984-839C5DACBEFC}"/>
                </a:ext>
              </a:extLst>
            </p:cNvPr>
            <p:cNvSpPr/>
            <p:nvPr/>
          </p:nvSpPr>
          <p:spPr>
            <a:xfrm>
              <a:off x="166370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가전</a:t>
              </a:r>
              <a:endParaRPr lang="ko-KR" altLang="en-US" sz="1500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1B6D3888-4CA7-46A5-8E1D-81B73F59FF1F}"/>
                </a:ext>
              </a:extLst>
            </p:cNvPr>
            <p:cNvSpPr/>
            <p:nvPr/>
          </p:nvSpPr>
          <p:spPr>
            <a:xfrm>
              <a:off x="68389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여행</a:t>
              </a:r>
              <a:endParaRPr lang="ko-KR" altLang="en-US" sz="15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7C815D61-07C6-4627-90E1-2EB4D0CED5A3}"/>
                </a:ext>
              </a:extLst>
            </p:cNvPr>
            <p:cNvSpPr/>
            <p:nvPr/>
          </p:nvSpPr>
          <p:spPr>
            <a:xfrm>
              <a:off x="580390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 err="1">
                  <a:ea typeface="맑은 고딕"/>
                </a:rPr>
                <a:t>푸드</a:t>
              </a:r>
              <a:endParaRPr lang="ko-KR" altLang="en-US" sz="1500" dirty="0" err="1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72E9870F-ABFB-494D-8023-215084EBA05C}"/>
                </a:ext>
              </a:extLst>
            </p:cNvPr>
            <p:cNvSpPr/>
            <p:nvPr/>
          </p:nvSpPr>
          <p:spPr>
            <a:xfrm>
              <a:off x="47688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뷰티</a:t>
              </a:r>
              <a:endParaRPr lang="ko-KR" altLang="en-US" sz="1500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E616952D-60CD-4373-A2D0-B4FD5659943A}"/>
                </a:ext>
              </a:extLst>
            </p:cNvPr>
            <p:cNvSpPr/>
            <p:nvPr/>
          </p:nvSpPr>
          <p:spPr>
            <a:xfrm>
              <a:off x="3733800" y="1504950"/>
              <a:ext cx="819150" cy="819150"/>
            </a:xfrm>
            <a:prstGeom prst="ellipse">
              <a:avLst/>
            </a:prstGeom>
            <a:solidFill>
              <a:srgbClr val="DC7F0D"/>
            </a:solidFill>
            <a:ln>
              <a:solidFill>
                <a:srgbClr val="DC7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패션</a:t>
              </a:r>
              <a:endParaRPr lang="ko-KR" altLang="en-US" sz="15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ED2B5723-8454-4313-A09E-3752D4CD42EF}"/>
                </a:ext>
              </a:extLst>
            </p:cNvPr>
            <p:cNvSpPr/>
            <p:nvPr/>
          </p:nvSpPr>
          <p:spPr>
            <a:xfrm>
              <a:off x="26987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가구</a:t>
              </a:r>
              <a:endParaRPr lang="ko-KR" altLang="en-US" sz="1500" dirty="0"/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xmlns="" id="{9539B510-6A62-45AD-BF69-1B253709CA90}"/>
                </a:ext>
              </a:extLst>
            </p:cNvPr>
            <p:cNvCxnSpPr>
              <a:cxnSpLocks/>
            </p:cNvCxnSpPr>
            <p:nvPr/>
          </p:nvCxnSpPr>
          <p:spPr>
            <a:xfrm>
              <a:off x="369586" y="1369030"/>
              <a:ext cx="7610475" cy="1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Google Shape;196;g7c553259d1_0_81"/>
            <p:cNvSpPr/>
            <p:nvPr/>
          </p:nvSpPr>
          <p:spPr>
            <a:xfrm>
              <a:off x="7826430" y="155875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565963" y="138549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21023" y="154591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944330076"/>
              </p:ext>
            </p:extLst>
          </p:nvPr>
        </p:nvGraphicFramePr>
        <p:xfrm>
          <a:off x="8509686" y="1289960"/>
          <a:ext cx="3532000" cy="55051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02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좌측 카테고리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-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슬라이드 배너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IT,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가전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가구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패션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뷰티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푸드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여행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레저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스포츠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반려동물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음악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저작권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영화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각 카테고리별 프로젝트 호출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주화면으로 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컨텐츠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표시</a:t>
                      </a:r>
                      <a:endParaRPr lang="en-US" altLang="ko-KR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선택한 카테고리는 다르게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우측 카테고리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17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92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44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114069" y="1192116"/>
            <a:ext cx="12025075" cy="5509598"/>
            <a:chOff x="68978" y="1165359"/>
            <a:chExt cx="12025075" cy="5509598"/>
          </a:xfrm>
        </p:grpSpPr>
        <p:grpSp>
          <p:nvGrpSpPr>
            <p:cNvPr id="10" name="그룹 9"/>
            <p:cNvGrpSpPr/>
            <p:nvPr/>
          </p:nvGrpSpPr>
          <p:grpSpPr>
            <a:xfrm>
              <a:off x="68978" y="1165359"/>
              <a:ext cx="12025075" cy="5509598"/>
              <a:chOff x="68978" y="1165359"/>
              <a:chExt cx="12025075" cy="5509598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978" y="1165359"/>
                <a:ext cx="12025075" cy="49475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3" name="직사각형 22"/>
              <p:cNvSpPr/>
              <p:nvPr/>
            </p:nvSpPr>
            <p:spPr>
              <a:xfrm>
                <a:off x="331996" y="2794107"/>
                <a:ext cx="11377403" cy="3880850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/>
            <p:cNvSpPr/>
            <p:nvPr/>
          </p:nvSpPr>
          <p:spPr>
            <a:xfrm>
              <a:off x="565963" y="4307290"/>
              <a:ext cx="10973996" cy="2197682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861599262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프로젝트 </a:t>
                      </a:r>
                      <a:r>
                        <a:rPr 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3731955" y="1930510"/>
            <a:ext cx="8181705" cy="2376780"/>
            <a:chOff x="3664219" y="1930510"/>
            <a:chExt cx="8181705" cy="2376780"/>
          </a:xfrm>
        </p:grpSpPr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8850" y="1930510"/>
              <a:ext cx="5419725" cy="12192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8850" y="3317813"/>
              <a:ext cx="7077074" cy="832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4" name="직선 화살표 연결선 33"/>
            <p:cNvCxnSpPr>
              <a:stCxn id="24" idx="1"/>
            </p:cNvCxnSpPr>
            <p:nvPr/>
          </p:nvCxnSpPr>
          <p:spPr>
            <a:xfrm flipH="1">
              <a:off x="3664219" y="2540110"/>
              <a:ext cx="1104631" cy="77770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>
              <a:stCxn id="26" idx="1"/>
            </p:cNvCxnSpPr>
            <p:nvPr/>
          </p:nvCxnSpPr>
          <p:spPr>
            <a:xfrm flipH="1" flipV="1">
              <a:off x="3872448" y="3639146"/>
              <a:ext cx="896402" cy="9473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/>
            <p:cNvSpPr/>
            <p:nvPr/>
          </p:nvSpPr>
          <p:spPr>
            <a:xfrm>
              <a:off x="7658100" y="2447789"/>
              <a:ext cx="1254406" cy="466688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화살표 연결선 8"/>
            <p:cNvCxnSpPr>
              <a:stCxn id="7" idx="2"/>
            </p:cNvCxnSpPr>
            <p:nvPr/>
          </p:nvCxnSpPr>
          <p:spPr>
            <a:xfrm flipH="1">
              <a:off x="7083706" y="2914477"/>
              <a:ext cx="1201597" cy="1392813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000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304381553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프로젝트 </a:t>
                      </a:r>
                      <a:r>
                        <a:rPr 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323702238"/>
              </p:ext>
            </p:extLst>
          </p:nvPr>
        </p:nvGraphicFramePr>
        <p:xfrm>
          <a:off x="8509686" y="1289960"/>
          <a:ext cx="3532000" cy="55051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02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좌측 카테고리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-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슬라이드 배너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IT,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가전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가구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패션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뷰티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푸드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여행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레저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스포츠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반려동물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음악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저작권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영화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각 카테고리별 프로젝트 호출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주화면으로 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컨텐츠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표시</a:t>
                      </a:r>
                      <a:endParaRPr lang="en-US" altLang="ko-KR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선택한 카테고리는 다르게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우측 카테고리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17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92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44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1F85C6AD-0751-4B6C-A5F4-516AC12DF4CE}"/>
              </a:ext>
            </a:extLst>
          </p:cNvPr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xmlns="" id="{CCEC4258-E719-40F7-A7AD-240A09AA73A7}"/>
                </a:ext>
              </a:extLst>
            </p:cNvPr>
            <p:cNvCxnSpPr>
              <a:cxnSpLocks/>
            </p:cNvCxnSpPr>
            <p:nvPr/>
          </p:nvCxnSpPr>
          <p:spPr>
            <a:xfrm>
              <a:off x="369586" y="2447789"/>
              <a:ext cx="761047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Google Shape;209;g7c553259d1_0_81">
              <a:extLst>
                <a:ext uri="{FF2B5EF4-FFF2-40B4-BE49-F238E27FC236}">
                  <a16:creationId xmlns:a16="http://schemas.microsoft.com/office/drawing/2014/main" xmlns="" id="{F3871749-3F10-4D5D-96D4-17708C10FB40}"/>
                </a:ext>
              </a:extLst>
            </p:cNvPr>
            <p:cNvSpPr/>
            <p:nvPr/>
          </p:nvSpPr>
          <p:spPr>
            <a:xfrm rot="16080000">
              <a:off x="321801" y="184366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9;g7c553259d1_0_81">
              <a:extLst>
                <a:ext uri="{FF2B5EF4-FFF2-40B4-BE49-F238E27FC236}">
                  <a16:creationId xmlns:a16="http://schemas.microsoft.com/office/drawing/2014/main" xmlns="" id="{B60571CA-13FA-4AA2-9369-C6414EF858EC}"/>
                </a:ext>
              </a:extLst>
            </p:cNvPr>
            <p:cNvSpPr/>
            <p:nvPr/>
          </p:nvSpPr>
          <p:spPr>
            <a:xfrm rot="5400000">
              <a:off x="7760825" y="1843659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xmlns="" id="{F94C7356-D7A1-42AC-A4E1-2DCD8803BE02}"/>
                </a:ext>
              </a:extLst>
            </p:cNvPr>
            <p:cNvSpPr/>
            <p:nvPr/>
          </p:nvSpPr>
          <p:spPr>
            <a:xfrm>
              <a:off x="628650" y="1514475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IT</a:t>
              </a:r>
              <a:endParaRPr lang="ko-KR" altLang="en-US" sz="15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115563C6-886D-44D9-B984-839C5DACBEFC}"/>
                </a:ext>
              </a:extLst>
            </p:cNvPr>
            <p:cNvSpPr/>
            <p:nvPr/>
          </p:nvSpPr>
          <p:spPr>
            <a:xfrm>
              <a:off x="166370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가전</a:t>
              </a:r>
              <a:endParaRPr lang="ko-KR" altLang="en-US" sz="1500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1B6D3888-4CA7-46A5-8E1D-81B73F59FF1F}"/>
                </a:ext>
              </a:extLst>
            </p:cNvPr>
            <p:cNvSpPr/>
            <p:nvPr/>
          </p:nvSpPr>
          <p:spPr>
            <a:xfrm>
              <a:off x="68389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여행</a:t>
              </a:r>
              <a:endParaRPr lang="ko-KR" altLang="en-US" sz="15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7C815D61-07C6-4627-90E1-2EB4D0CED5A3}"/>
                </a:ext>
              </a:extLst>
            </p:cNvPr>
            <p:cNvSpPr/>
            <p:nvPr/>
          </p:nvSpPr>
          <p:spPr>
            <a:xfrm>
              <a:off x="580390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 err="1">
                  <a:ea typeface="맑은 고딕"/>
                </a:rPr>
                <a:t>푸드</a:t>
              </a:r>
              <a:endParaRPr lang="ko-KR" altLang="en-US" sz="1500" dirty="0" err="1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72E9870F-ABFB-494D-8023-215084EBA05C}"/>
                </a:ext>
              </a:extLst>
            </p:cNvPr>
            <p:cNvSpPr/>
            <p:nvPr/>
          </p:nvSpPr>
          <p:spPr>
            <a:xfrm>
              <a:off x="47688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뷰티</a:t>
              </a:r>
              <a:endParaRPr lang="ko-KR" altLang="en-US" sz="1500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E616952D-60CD-4373-A2D0-B4FD5659943A}"/>
                </a:ext>
              </a:extLst>
            </p:cNvPr>
            <p:cNvSpPr/>
            <p:nvPr/>
          </p:nvSpPr>
          <p:spPr>
            <a:xfrm>
              <a:off x="3733800" y="1504950"/>
              <a:ext cx="819150" cy="819150"/>
            </a:xfrm>
            <a:prstGeom prst="ellipse">
              <a:avLst/>
            </a:prstGeom>
            <a:solidFill>
              <a:srgbClr val="DC7F0D"/>
            </a:solidFill>
            <a:ln>
              <a:solidFill>
                <a:srgbClr val="DC7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패션</a:t>
              </a:r>
              <a:endParaRPr lang="ko-KR" altLang="en-US" sz="15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ED2B5723-8454-4313-A09E-3752D4CD42EF}"/>
                </a:ext>
              </a:extLst>
            </p:cNvPr>
            <p:cNvSpPr/>
            <p:nvPr/>
          </p:nvSpPr>
          <p:spPr>
            <a:xfrm>
              <a:off x="26987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가구</a:t>
              </a:r>
              <a:endParaRPr lang="ko-KR" altLang="en-US" sz="1500" dirty="0"/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xmlns="" id="{9539B510-6A62-45AD-BF69-1B253709CA90}"/>
                </a:ext>
              </a:extLst>
            </p:cNvPr>
            <p:cNvCxnSpPr>
              <a:cxnSpLocks/>
            </p:cNvCxnSpPr>
            <p:nvPr/>
          </p:nvCxnSpPr>
          <p:spPr>
            <a:xfrm>
              <a:off x="369586" y="1369030"/>
              <a:ext cx="7610475" cy="1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Google Shape;196;g7c553259d1_0_81"/>
            <p:cNvSpPr/>
            <p:nvPr/>
          </p:nvSpPr>
          <p:spPr>
            <a:xfrm>
              <a:off x="7826430" y="155875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565963" y="138549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21023" y="154591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8" y="1165359"/>
            <a:ext cx="12025075" cy="4947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262" y="2214244"/>
            <a:ext cx="7858125" cy="3067050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6" name="직선 화살표 연결선 25"/>
          <p:cNvCxnSpPr>
            <a:stCxn id="2" idx="1"/>
          </p:cNvCxnSpPr>
          <p:nvPr/>
        </p:nvCxnSpPr>
        <p:spPr>
          <a:xfrm flipH="1" flipV="1">
            <a:off x="2997843" y="3532791"/>
            <a:ext cx="934419" cy="21497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11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3"/>
          <p:cNvPicPr/>
          <p:nvPr/>
        </p:nvPicPr>
        <p:blipFill>
          <a:blip r:embed="rId2"/>
          <a:stretch/>
        </p:blipFill>
        <p:spPr>
          <a:xfrm>
            <a:off x="10440" y="828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순서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주제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선정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이유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기능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흐름도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요구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사항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분석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주요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기능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소개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데이터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베이스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설계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소개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 smtClean="0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sz="28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2800" spc="-1" dirty="0" smtClean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2800" spc="-1" dirty="0" smtClean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2800" spc="-1" dirty="0" smtClean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2800" b="0" strike="noStrike" spc="-1" dirty="0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461488" y="1377046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/>
              <a:t>IT</a:t>
            </a:r>
            <a:endParaRPr lang="ko-KR" altLang="en-US" sz="1300" b="1" dirty="0"/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26239420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프로젝트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카테고리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메인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880216365"/>
              </p:ext>
            </p:extLst>
          </p:nvPr>
        </p:nvGraphicFramePr>
        <p:xfrm>
          <a:off x="8509686" y="1289960"/>
          <a:ext cx="3532000" cy="532257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32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750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user_w_ht_category_menu의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59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652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390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카테고리 및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펀딩률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주황색 선은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100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분위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표시에 맞게 길이 변동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079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161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1A90BDA5-5D3A-473B-AF87-4F7CC3316209}"/>
              </a:ext>
            </a:extLst>
          </p:cNvPr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xmlns="" id="{437C5DDF-377A-4B32-9F22-36E5A6640A68}"/>
                </a:ext>
              </a:extLst>
            </p:cNvPr>
            <p:cNvCxnSpPr>
              <a:cxnSpLocks/>
            </p:cNvCxnSpPr>
            <p:nvPr/>
          </p:nvCxnSpPr>
          <p:spPr>
            <a:xfrm>
              <a:off x="2018270" y="1752600"/>
              <a:ext cx="6030214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859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784133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xmlns="" id="{DF8ABB58-DCD9-41DA-A337-A022D9B77275}"/>
                </a:ext>
              </a:extLst>
            </p:cNvPr>
            <p:cNvCxnSpPr>
              <a:cxnSpLocks/>
            </p:cNvCxnSpPr>
            <p:nvPr/>
          </p:nvCxnSpPr>
          <p:spPr>
            <a:xfrm>
              <a:off x="2104884" y="4400549"/>
              <a:ext cx="600075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0575" y="1892617"/>
              <a:ext cx="2190750" cy="1186815"/>
            </a:xfrm>
            <a:prstGeom prst="rect">
              <a:avLst/>
            </a:prstGeom>
          </p:spPr>
        </p:pic>
        <p:sp>
          <p:nvSpPr>
            <p:cNvPr id="49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793657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793657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xmlns="" id="{AA546C06-79B5-4494-A583-C0813C617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5484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Google Shape;176;g7c553259d1_0_81">
              <a:extLst>
                <a:ext uri="{FF2B5EF4-FFF2-40B4-BE49-F238E27FC236}">
                  <a16:creationId xmlns:a16="http://schemas.microsoft.com/office/drawing/2014/main" xmlns="" id="{73B2F3FD-41F1-4A50-84B4-E6A1B3DA79F0}"/>
                </a:ext>
              </a:extLst>
            </p:cNvPr>
            <p:cNvSpPr/>
            <p:nvPr/>
          </p:nvSpPr>
          <p:spPr>
            <a:xfrm>
              <a:off x="3117757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09B96F9A-F3A8-4905-9E78-AEC1AD1A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4200" y="1892617"/>
              <a:ext cx="2190750" cy="1186815"/>
            </a:xfrm>
            <a:prstGeom prst="rect">
              <a:avLst/>
            </a:prstGeom>
          </p:spPr>
        </p:pic>
        <p:sp>
          <p:nvSpPr>
            <p:cNvPr id="56" name="Google Shape;176;g7c553259d1_0_81">
              <a:extLst>
                <a:ext uri="{FF2B5EF4-FFF2-40B4-BE49-F238E27FC236}">
                  <a16:creationId xmlns:a16="http://schemas.microsoft.com/office/drawing/2014/main" xmlns="" id="{2469B373-EAAD-4903-BBEB-993447BED706}"/>
                </a:ext>
              </a:extLst>
            </p:cNvPr>
            <p:cNvSpPr/>
            <p:nvPr/>
          </p:nvSpPr>
          <p:spPr>
            <a:xfrm>
              <a:off x="3127282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7" name="Google Shape;176;g7c553259d1_0_81">
              <a:extLst>
                <a:ext uri="{FF2B5EF4-FFF2-40B4-BE49-F238E27FC236}">
                  <a16:creationId xmlns:a16="http://schemas.microsoft.com/office/drawing/2014/main" xmlns="" id="{9CD58C4D-8411-4143-B033-099F60D5F076}"/>
                </a:ext>
              </a:extLst>
            </p:cNvPr>
            <p:cNvSpPr/>
            <p:nvPr/>
          </p:nvSpPr>
          <p:spPr>
            <a:xfrm>
              <a:off x="3127282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xmlns="" id="{A901B9F1-2DA6-4FA3-9543-1C07DAB60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0059" y="3676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Google Shape;176;g7c553259d1_0_81">
              <a:extLst>
                <a:ext uri="{FF2B5EF4-FFF2-40B4-BE49-F238E27FC236}">
                  <a16:creationId xmlns:a16="http://schemas.microsoft.com/office/drawing/2014/main" xmlns="" id="{4A7B5156-0938-49AF-9A46-E63E8B697603}"/>
                </a:ext>
              </a:extLst>
            </p:cNvPr>
            <p:cNvSpPr/>
            <p:nvPr/>
          </p:nvSpPr>
          <p:spPr>
            <a:xfrm>
              <a:off x="5432333" y="3119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B3B1CE78-4647-4207-8212-532641EA6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8775" y="1883092"/>
              <a:ext cx="2190750" cy="1186815"/>
            </a:xfrm>
            <a:prstGeom prst="rect">
              <a:avLst/>
            </a:prstGeom>
          </p:spPr>
        </p:pic>
        <p:sp>
          <p:nvSpPr>
            <p:cNvPr id="61" name="Google Shape;176;g7c553259d1_0_81">
              <a:extLst>
                <a:ext uri="{FF2B5EF4-FFF2-40B4-BE49-F238E27FC236}">
                  <a16:creationId xmlns:a16="http://schemas.microsoft.com/office/drawing/2014/main" xmlns="" id="{8865BD1E-6AA9-41C3-9622-C44E7279B462}"/>
                </a:ext>
              </a:extLst>
            </p:cNvPr>
            <p:cNvSpPr/>
            <p:nvPr/>
          </p:nvSpPr>
          <p:spPr>
            <a:xfrm>
              <a:off x="5441857" y="3434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2" name="Google Shape;176;g7c553259d1_0_81">
              <a:extLst>
                <a:ext uri="{FF2B5EF4-FFF2-40B4-BE49-F238E27FC236}">
                  <a16:creationId xmlns:a16="http://schemas.microsoft.com/office/drawing/2014/main" xmlns="" id="{3E586FE4-D7EF-4FFC-BD49-93FB3E6079E9}"/>
                </a:ext>
              </a:extLst>
            </p:cNvPr>
            <p:cNvSpPr/>
            <p:nvPr/>
          </p:nvSpPr>
          <p:spPr>
            <a:xfrm>
              <a:off x="5441857" y="3729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xmlns="" id="{00B4AC62-B506-41CF-8D33-4A053320AE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384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Google Shape;176;g7c553259d1_0_81">
              <a:extLst>
                <a:ext uri="{FF2B5EF4-FFF2-40B4-BE49-F238E27FC236}">
                  <a16:creationId xmlns:a16="http://schemas.microsoft.com/office/drawing/2014/main" xmlns="" id="{9926C671-E689-432C-9049-60D7B9500C43}"/>
                </a:ext>
              </a:extLst>
            </p:cNvPr>
            <p:cNvSpPr/>
            <p:nvPr/>
          </p:nvSpPr>
          <p:spPr>
            <a:xfrm>
              <a:off x="793657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3159D942-44CE-4B71-8F28-02D96139A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100" y="4550092"/>
              <a:ext cx="2190750" cy="1186815"/>
            </a:xfrm>
            <a:prstGeom prst="rect">
              <a:avLst/>
            </a:prstGeom>
          </p:spPr>
        </p:pic>
        <p:sp>
          <p:nvSpPr>
            <p:cNvPr id="66" name="Google Shape;176;g7c553259d1_0_81">
              <a:extLst>
                <a:ext uri="{FF2B5EF4-FFF2-40B4-BE49-F238E27FC236}">
                  <a16:creationId xmlns:a16="http://schemas.microsoft.com/office/drawing/2014/main" xmlns="" id="{E9F883B0-6433-490B-AF50-6022586D9268}"/>
                </a:ext>
              </a:extLst>
            </p:cNvPr>
            <p:cNvSpPr/>
            <p:nvPr/>
          </p:nvSpPr>
          <p:spPr>
            <a:xfrm>
              <a:off x="803182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7" name="Google Shape;176;g7c553259d1_0_81">
              <a:extLst>
                <a:ext uri="{FF2B5EF4-FFF2-40B4-BE49-F238E27FC236}">
                  <a16:creationId xmlns:a16="http://schemas.microsoft.com/office/drawing/2014/main" xmlns="" id="{8DB45A58-9724-4E4E-8FF6-132F9C55C385}"/>
                </a:ext>
              </a:extLst>
            </p:cNvPr>
            <p:cNvSpPr/>
            <p:nvPr/>
          </p:nvSpPr>
          <p:spPr>
            <a:xfrm>
              <a:off x="803182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xmlns="" id="{8897D567-E469-4803-B4E0-CC1243EB6E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5009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Google Shape;176;g7c553259d1_0_81">
              <a:extLst>
                <a:ext uri="{FF2B5EF4-FFF2-40B4-BE49-F238E27FC236}">
                  <a16:creationId xmlns:a16="http://schemas.microsoft.com/office/drawing/2014/main" xmlns="" id="{686319BE-E853-436C-81EE-B02AEC4E01B1}"/>
                </a:ext>
              </a:extLst>
            </p:cNvPr>
            <p:cNvSpPr/>
            <p:nvPr/>
          </p:nvSpPr>
          <p:spPr>
            <a:xfrm>
              <a:off x="3127282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4D54B1D7-A932-42DB-9CDA-6CF751412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3724" y="4550092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:a16="http://schemas.microsoft.com/office/drawing/2014/main" xmlns="" id="{CE98BC93-FC56-43A7-A599-6FB468D8BA24}"/>
                </a:ext>
              </a:extLst>
            </p:cNvPr>
            <p:cNvSpPr/>
            <p:nvPr/>
          </p:nvSpPr>
          <p:spPr>
            <a:xfrm>
              <a:off x="3136807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:a16="http://schemas.microsoft.com/office/drawing/2014/main" xmlns="" id="{E5B6B194-EAE4-4CE8-8A47-4DD16CA7D9D6}"/>
                </a:ext>
              </a:extLst>
            </p:cNvPr>
            <p:cNvSpPr/>
            <p:nvPr/>
          </p:nvSpPr>
          <p:spPr>
            <a:xfrm>
              <a:off x="3136807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xmlns="" id="{D35646BE-B83E-4C7A-B0BE-E1F3F3748A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9584" y="633412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:a16="http://schemas.microsoft.com/office/drawing/2014/main" xmlns="" id="{ED659C76-8797-4197-94E2-F6AB422B0286}"/>
                </a:ext>
              </a:extLst>
            </p:cNvPr>
            <p:cNvSpPr/>
            <p:nvPr/>
          </p:nvSpPr>
          <p:spPr>
            <a:xfrm>
              <a:off x="5441857" y="577730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9F565427-420F-45FC-847C-0967B8C29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8299" y="4540567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:a16="http://schemas.microsoft.com/office/drawing/2014/main" xmlns="" id="{2AD92258-4C64-46B1-B67F-70DDC0C301B3}"/>
                </a:ext>
              </a:extLst>
            </p:cNvPr>
            <p:cNvSpPr/>
            <p:nvPr/>
          </p:nvSpPr>
          <p:spPr>
            <a:xfrm>
              <a:off x="5451382" y="609163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:a16="http://schemas.microsoft.com/office/drawing/2014/main" xmlns="" id="{11549D29-F895-4609-B3F3-7DB5C648865A}"/>
                </a:ext>
              </a:extLst>
            </p:cNvPr>
            <p:cNvSpPr/>
            <p:nvPr/>
          </p:nvSpPr>
          <p:spPr>
            <a:xfrm>
              <a:off x="5451382" y="638690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96220" y="134588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651688" y="180308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649956" y="312706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552974" y="353663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498920" y="396300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/>
              <a:t>가</a:t>
            </a:r>
            <a:r>
              <a:rPr lang="ko-KR" altLang="en-US" sz="1300" b="1" dirty="0"/>
              <a:t>전</a:t>
            </a:r>
          </a:p>
        </p:txBody>
      </p:sp>
    </p:spTree>
    <p:extLst>
      <p:ext uri="{BB962C8B-B14F-4D97-AF65-F5344CB8AC3E}">
        <p14:creationId xmlns:p14="http://schemas.microsoft.com/office/powerpoint/2010/main" val="193149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461488" y="1377046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/>
              <a:t>IT</a:t>
            </a:r>
            <a:endParaRPr lang="ko-KR" altLang="en-US" sz="1300" b="1" dirty="0"/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379220892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프로젝트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카테고리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메인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904765118"/>
              </p:ext>
            </p:extLst>
          </p:nvPr>
        </p:nvGraphicFramePr>
        <p:xfrm>
          <a:off x="8509686" y="1289960"/>
          <a:ext cx="3532000" cy="532257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32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750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user_w_ht_category_menu의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59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652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390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카테고리 및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펀딩률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주황색 선은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100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분위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표시에 맞게 길이 변동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079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161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1A90BDA5-5D3A-473B-AF87-4F7CC3316209}"/>
              </a:ext>
            </a:extLst>
          </p:cNvPr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xmlns="" id="{437C5DDF-377A-4B32-9F22-36E5A6640A68}"/>
                </a:ext>
              </a:extLst>
            </p:cNvPr>
            <p:cNvCxnSpPr>
              <a:cxnSpLocks/>
            </p:cNvCxnSpPr>
            <p:nvPr/>
          </p:nvCxnSpPr>
          <p:spPr>
            <a:xfrm>
              <a:off x="2018270" y="1752600"/>
              <a:ext cx="6030214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859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784133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xmlns="" id="{DF8ABB58-DCD9-41DA-A337-A022D9B77275}"/>
                </a:ext>
              </a:extLst>
            </p:cNvPr>
            <p:cNvCxnSpPr>
              <a:cxnSpLocks/>
            </p:cNvCxnSpPr>
            <p:nvPr/>
          </p:nvCxnSpPr>
          <p:spPr>
            <a:xfrm>
              <a:off x="2104884" y="4400549"/>
              <a:ext cx="600075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0575" y="1892617"/>
              <a:ext cx="2190750" cy="1186815"/>
            </a:xfrm>
            <a:prstGeom prst="rect">
              <a:avLst/>
            </a:prstGeom>
          </p:spPr>
        </p:pic>
        <p:sp>
          <p:nvSpPr>
            <p:cNvPr id="49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793657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793657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xmlns="" id="{AA546C06-79B5-4494-A583-C0813C617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5484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Google Shape;176;g7c553259d1_0_81">
              <a:extLst>
                <a:ext uri="{FF2B5EF4-FFF2-40B4-BE49-F238E27FC236}">
                  <a16:creationId xmlns:a16="http://schemas.microsoft.com/office/drawing/2014/main" xmlns="" id="{73B2F3FD-41F1-4A50-84B4-E6A1B3DA79F0}"/>
                </a:ext>
              </a:extLst>
            </p:cNvPr>
            <p:cNvSpPr/>
            <p:nvPr/>
          </p:nvSpPr>
          <p:spPr>
            <a:xfrm>
              <a:off x="3117757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09B96F9A-F3A8-4905-9E78-AEC1AD1A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4200" y="1892617"/>
              <a:ext cx="2190750" cy="1186815"/>
            </a:xfrm>
            <a:prstGeom prst="rect">
              <a:avLst/>
            </a:prstGeom>
          </p:spPr>
        </p:pic>
        <p:sp>
          <p:nvSpPr>
            <p:cNvPr id="56" name="Google Shape;176;g7c553259d1_0_81">
              <a:extLst>
                <a:ext uri="{FF2B5EF4-FFF2-40B4-BE49-F238E27FC236}">
                  <a16:creationId xmlns:a16="http://schemas.microsoft.com/office/drawing/2014/main" xmlns="" id="{2469B373-EAAD-4903-BBEB-993447BED706}"/>
                </a:ext>
              </a:extLst>
            </p:cNvPr>
            <p:cNvSpPr/>
            <p:nvPr/>
          </p:nvSpPr>
          <p:spPr>
            <a:xfrm>
              <a:off x="3127282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7" name="Google Shape;176;g7c553259d1_0_81">
              <a:extLst>
                <a:ext uri="{FF2B5EF4-FFF2-40B4-BE49-F238E27FC236}">
                  <a16:creationId xmlns:a16="http://schemas.microsoft.com/office/drawing/2014/main" xmlns="" id="{9CD58C4D-8411-4143-B033-099F60D5F076}"/>
                </a:ext>
              </a:extLst>
            </p:cNvPr>
            <p:cNvSpPr/>
            <p:nvPr/>
          </p:nvSpPr>
          <p:spPr>
            <a:xfrm>
              <a:off x="3127282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xmlns="" id="{A901B9F1-2DA6-4FA3-9543-1C07DAB60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0059" y="3676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Google Shape;176;g7c553259d1_0_81">
              <a:extLst>
                <a:ext uri="{FF2B5EF4-FFF2-40B4-BE49-F238E27FC236}">
                  <a16:creationId xmlns:a16="http://schemas.microsoft.com/office/drawing/2014/main" xmlns="" id="{4A7B5156-0938-49AF-9A46-E63E8B697603}"/>
                </a:ext>
              </a:extLst>
            </p:cNvPr>
            <p:cNvSpPr/>
            <p:nvPr/>
          </p:nvSpPr>
          <p:spPr>
            <a:xfrm>
              <a:off x="5432333" y="3119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B3B1CE78-4647-4207-8212-532641EA6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8775" y="1883092"/>
              <a:ext cx="2190750" cy="1186815"/>
            </a:xfrm>
            <a:prstGeom prst="rect">
              <a:avLst/>
            </a:prstGeom>
          </p:spPr>
        </p:pic>
        <p:sp>
          <p:nvSpPr>
            <p:cNvPr id="61" name="Google Shape;176;g7c553259d1_0_81">
              <a:extLst>
                <a:ext uri="{FF2B5EF4-FFF2-40B4-BE49-F238E27FC236}">
                  <a16:creationId xmlns:a16="http://schemas.microsoft.com/office/drawing/2014/main" xmlns="" id="{8865BD1E-6AA9-41C3-9622-C44E7279B462}"/>
                </a:ext>
              </a:extLst>
            </p:cNvPr>
            <p:cNvSpPr/>
            <p:nvPr/>
          </p:nvSpPr>
          <p:spPr>
            <a:xfrm>
              <a:off x="5441857" y="3434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2" name="Google Shape;176;g7c553259d1_0_81">
              <a:extLst>
                <a:ext uri="{FF2B5EF4-FFF2-40B4-BE49-F238E27FC236}">
                  <a16:creationId xmlns:a16="http://schemas.microsoft.com/office/drawing/2014/main" xmlns="" id="{3E586FE4-D7EF-4FFC-BD49-93FB3E6079E9}"/>
                </a:ext>
              </a:extLst>
            </p:cNvPr>
            <p:cNvSpPr/>
            <p:nvPr/>
          </p:nvSpPr>
          <p:spPr>
            <a:xfrm>
              <a:off x="5441857" y="3729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xmlns="" id="{00B4AC62-B506-41CF-8D33-4A053320AE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384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Google Shape;176;g7c553259d1_0_81">
              <a:extLst>
                <a:ext uri="{FF2B5EF4-FFF2-40B4-BE49-F238E27FC236}">
                  <a16:creationId xmlns:a16="http://schemas.microsoft.com/office/drawing/2014/main" xmlns="" id="{9926C671-E689-432C-9049-60D7B9500C43}"/>
                </a:ext>
              </a:extLst>
            </p:cNvPr>
            <p:cNvSpPr/>
            <p:nvPr/>
          </p:nvSpPr>
          <p:spPr>
            <a:xfrm>
              <a:off x="793657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3159D942-44CE-4B71-8F28-02D96139A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100" y="4550092"/>
              <a:ext cx="2190750" cy="1186815"/>
            </a:xfrm>
            <a:prstGeom prst="rect">
              <a:avLst/>
            </a:prstGeom>
          </p:spPr>
        </p:pic>
        <p:sp>
          <p:nvSpPr>
            <p:cNvPr id="66" name="Google Shape;176;g7c553259d1_0_81">
              <a:extLst>
                <a:ext uri="{FF2B5EF4-FFF2-40B4-BE49-F238E27FC236}">
                  <a16:creationId xmlns:a16="http://schemas.microsoft.com/office/drawing/2014/main" xmlns="" id="{E9F883B0-6433-490B-AF50-6022586D9268}"/>
                </a:ext>
              </a:extLst>
            </p:cNvPr>
            <p:cNvSpPr/>
            <p:nvPr/>
          </p:nvSpPr>
          <p:spPr>
            <a:xfrm>
              <a:off x="803182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7" name="Google Shape;176;g7c553259d1_0_81">
              <a:extLst>
                <a:ext uri="{FF2B5EF4-FFF2-40B4-BE49-F238E27FC236}">
                  <a16:creationId xmlns:a16="http://schemas.microsoft.com/office/drawing/2014/main" xmlns="" id="{8DB45A58-9724-4E4E-8FF6-132F9C55C385}"/>
                </a:ext>
              </a:extLst>
            </p:cNvPr>
            <p:cNvSpPr/>
            <p:nvPr/>
          </p:nvSpPr>
          <p:spPr>
            <a:xfrm>
              <a:off x="803182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xmlns="" id="{8897D567-E469-4803-B4E0-CC1243EB6E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5009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Google Shape;176;g7c553259d1_0_81">
              <a:extLst>
                <a:ext uri="{FF2B5EF4-FFF2-40B4-BE49-F238E27FC236}">
                  <a16:creationId xmlns:a16="http://schemas.microsoft.com/office/drawing/2014/main" xmlns="" id="{686319BE-E853-436C-81EE-B02AEC4E01B1}"/>
                </a:ext>
              </a:extLst>
            </p:cNvPr>
            <p:cNvSpPr/>
            <p:nvPr/>
          </p:nvSpPr>
          <p:spPr>
            <a:xfrm>
              <a:off x="3127282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4D54B1D7-A932-42DB-9CDA-6CF751412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3724" y="4550092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:a16="http://schemas.microsoft.com/office/drawing/2014/main" xmlns="" id="{CE98BC93-FC56-43A7-A599-6FB468D8BA24}"/>
                </a:ext>
              </a:extLst>
            </p:cNvPr>
            <p:cNvSpPr/>
            <p:nvPr/>
          </p:nvSpPr>
          <p:spPr>
            <a:xfrm>
              <a:off x="3136807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:a16="http://schemas.microsoft.com/office/drawing/2014/main" xmlns="" id="{E5B6B194-EAE4-4CE8-8A47-4DD16CA7D9D6}"/>
                </a:ext>
              </a:extLst>
            </p:cNvPr>
            <p:cNvSpPr/>
            <p:nvPr/>
          </p:nvSpPr>
          <p:spPr>
            <a:xfrm>
              <a:off x="3136807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xmlns="" id="{D35646BE-B83E-4C7A-B0BE-E1F3F3748A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9584" y="633412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:a16="http://schemas.microsoft.com/office/drawing/2014/main" xmlns="" id="{ED659C76-8797-4197-94E2-F6AB422B0286}"/>
                </a:ext>
              </a:extLst>
            </p:cNvPr>
            <p:cNvSpPr/>
            <p:nvPr/>
          </p:nvSpPr>
          <p:spPr>
            <a:xfrm>
              <a:off x="5441857" y="577730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9F565427-420F-45FC-847C-0967B8C29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8299" y="4540567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:a16="http://schemas.microsoft.com/office/drawing/2014/main" xmlns="" id="{2AD92258-4C64-46B1-B67F-70DDC0C301B3}"/>
                </a:ext>
              </a:extLst>
            </p:cNvPr>
            <p:cNvSpPr/>
            <p:nvPr/>
          </p:nvSpPr>
          <p:spPr>
            <a:xfrm>
              <a:off x="5451382" y="609163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:a16="http://schemas.microsoft.com/office/drawing/2014/main" xmlns="" id="{11549D29-F895-4609-B3F3-7DB5C648865A}"/>
                </a:ext>
              </a:extLst>
            </p:cNvPr>
            <p:cNvSpPr/>
            <p:nvPr/>
          </p:nvSpPr>
          <p:spPr>
            <a:xfrm>
              <a:off x="5451382" y="638690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498920" y="396300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/>
              <a:t>가</a:t>
            </a:r>
            <a:r>
              <a:rPr lang="ko-KR" altLang="en-US" sz="1300" b="1" dirty="0"/>
              <a:t>전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53" y="1182751"/>
            <a:ext cx="9299314" cy="5471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직사각형 43"/>
          <p:cNvSpPr/>
          <p:nvPr/>
        </p:nvSpPr>
        <p:spPr>
          <a:xfrm>
            <a:off x="397933" y="2751667"/>
            <a:ext cx="8746067" cy="40459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635001" y="2912533"/>
            <a:ext cx="8305800" cy="26670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521" y="123716"/>
            <a:ext cx="8201025" cy="3152775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화살표 연결선 6"/>
          <p:cNvCxnSpPr>
            <a:stCxn id="45" idx="1"/>
          </p:cNvCxnSpPr>
          <p:nvPr/>
        </p:nvCxnSpPr>
        <p:spPr>
          <a:xfrm flipH="1">
            <a:off x="1223513" y="1700104"/>
            <a:ext cx="2553008" cy="1429251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44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457037033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카테고리 메인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237260820"/>
              </p:ext>
            </p:extLst>
          </p:nvPr>
        </p:nvGraphicFramePr>
        <p:xfrm>
          <a:off x="8509686" y="1289958"/>
          <a:ext cx="3532000" cy="523460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85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254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m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_ht_category_menu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의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696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74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및 달성 투자율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20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2908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189293" y="1272885"/>
            <a:ext cx="8032200" cy="5349900"/>
            <a:chOff x="189293" y="1272885"/>
            <a:chExt cx="8032200" cy="5349900"/>
          </a:xfrm>
        </p:grpSpPr>
        <p:grpSp>
          <p:nvGrpSpPr>
            <p:cNvPr id="4" name="그룹 3"/>
            <p:cNvGrpSpPr/>
            <p:nvPr/>
          </p:nvGrpSpPr>
          <p:grpSpPr>
            <a:xfrm>
              <a:off x="189293" y="1272885"/>
              <a:ext cx="8032200" cy="5349900"/>
              <a:chOff x="189293" y="1272885"/>
              <a:chExt cx="8032200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89293" y="127288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" name="Google Shape;175;g7c553259d1_0_81">
                <a:extLst>
                  <a:ext uri="{FF2B5EF4-FFF2-40B4-BE49-F238E27FC236}">
                    <a16:creationId xmlns:a16="http://schemas.microsoft.com/office/drawing/2014/main" xmlns="" id="{1ADEA767-5A7B-497B-BB3E-8EAA95D8D4E1}"/>
                  </a:ext>
                </a:extLst>
              </p:cNvPr>
              <p:cNvSpPr/>
              <p:nvPr/>
            </p:nvSpPr>
            <p:spPr>
              <a:xfrm>
                <a:off x="2359506" y="1359838"/>
                <a:ext cx="3546150" cy="5164725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xmlns="" id="{437C5DDF-377A-4B32-9F22-36E5A6640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0891" y="1859870"/>
                <a:ext cx="1859794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" name="그룹 1"/>
              <p:cNvGrpSpPr/>
              <p:nvPr/>
            </p:nvGrpSpPr>
            <p:grpSpPr>
              <a:xfrm>
                <a:off x="2606886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24" name="직선 화살표 연결선 23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26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27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28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xmlns="" id="{DF8ABB58-DCD9-41DA-A337-A022D9B772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9345" y="5068054"/>
                <a:ext cx="1856054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그룹 30"/>
              <p:cNvGrpSpPr/>
              <p:nvPr/>
            </p:nvGrpSpPr>
            <p:grpSpPr>
              <a:xfrm>
                <a:off x="4098637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37" name="직선 화살표 연결선 36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39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40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41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42" name="그룹 41"/>
              <p:cNvGrpSpPr/>
              <p:nvPr/>
            </p:nvGrpSpPr>
            <p:grpSpPr>
              <a:xfrm>
                <a:off x="2590640" y="3323831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43" name="직선 화살표 연결선 42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45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46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47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4096448" y="3329466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49" name="직선 화살표 연결선 48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1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52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53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54" name="그룹 53"/>
              <p:cNvGrpSpPr/>
              <p:nvPr/>
            </p:nvGrpSpPr>
            <p:grpSpPr>
              <a:xfrm>
                <a:off x="2620459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55" name="직선 화살표 연결선 54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7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58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59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60" name="그룹 59"/>
              <p:cNvGrpSpPr/>
              <p:nvPr/>
            </p:nvGrpSpPr>
            <p:grpSpPr>
              <a:xfrm>
                <a:off x="4148066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61" name="직선 화살표 연결선 60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63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64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65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</p:grpSp>
        <p:sp>
          <p:nvSpPr>
            <p:cNvPr id="66" name="직사각형 65"/>
            <p:cNvSpPr/>
            <p:nvPr/>
          </p:nvSpPr>
          <p:spPr>
            <a:xfrm>
              <a:off x="2608173" y="1448548"/>
              <a:ext cx="1181231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 smtClean="0"/>
                <a:t>IT</a:t>
              </a:r>
              <a:endParaRPr lang="ko-KR" altLang="en-US" sz="1300" b="1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634032" y="4630513"/>
              <a:ext cx="1184753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b="1" dirty="0" smtClean="0"/>
                <a:t>가</a:t>
              </a:r>
              <a:r>
                <a:rPr lang="ko-KR" altLang="en-US" sz="1300" b="1" dirty="0"/>
                <a:t>전</a:t>
              </a: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2318935" y="1496781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2511322" y="193721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2412567" y="286287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568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027552993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카테고리 메인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132932367"/>
              </p:ext>
            </p:extLst>
          </p:nvPr>
        </p:nvGraphicFramePr>
        <p:xfrm>
          <a:off x="8509686" y="1289958"/>
          <a:ext cx="3532000" cy="523460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85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254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m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_ht_category_menu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의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696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74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및 달성 투자율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20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2908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189293" y="1272885"/>
            <a:ext cx="8032200" cy="5349900"/>
            <a:chOff x="189293" y="1272885"/>
            <a:chExt cx="8032200" cy="5349900"/>
          </a:xfrm>
        </p:grpSpPr>
        <p:grpSp>
          <p:nvGrpSpPr>
            <p:cNvPr id="4" name="그룹 3"/>
            <p:cNvGrpSpPr/>
            <p:nvPr/>
          </p:nvGrpSpPr>
          <p:grpSpPr>
            <a:xfrm>
              <a:off x="189293" y="1272885"/>
              <a:ext cx="8032200" cy="5349900"/>
              <a:chOff x="189293" y="1272885"/>
              <a:chExt cx="8032200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89293" y="127288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" name="Google Shape;175;g7c553259d1_0_81">
                <a:extLst>
                  <a:ext uri="{FF2B5EF4-FFF2-40B4-BE49-F238E27FC236}">
                    <a16:creationId xmlns:a16="http://schemas.microsoft.com/office/drawing/2014/main" xmlns="" id="{1ADEA767-5A7B-497B-BB3E-8EAA95D8D4E1}"/>
                  </a:ext>
                </a:extLst>
              </p:cNvPr>
              <p:cNvSpPr/>
              <p:nvPr/>
            </p:nvSpPr>
            <p:spPr>
              <a:xfrm>
                <a:off x="2359506" y="1359838"/>
                <a:ext cx="3546150" cy="5164725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xmlns="" id="{437C5DDF-377A-4B32-9F22-36E5A6640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0891" y="1859870"/>
                <a:ext cx="1859794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" name="그룹 1"/>
              <p:cNvGrpSpPr/>
              <p:nvPr/>
            </p:nvGrpSpPr>
            <p:grpSpPr>
              <a:xfrm>
                <a:off x="2606886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24" name="직선 화살표 연결선 23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26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27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28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xmlns="" id="{DF8ABB58-DCD9-41DA-A337-A022D9B772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9345" y="5068054"/>
                <a:ext cx="1856054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그룹 30"/>
              <p:cNvGrpSpPr/>
              <p:nvPr/>
            </p:nvGrpSpPr>
            <p:grpSpPr>
              <a:xfrm>
                <a:off x="4098637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37" name="직선 화살표 연결선 36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39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40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41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42" name="그룹 41"/>
              <p:cNvGrpSpPr/>
              <p:nvPr/>
            </p:nvGrpSpPr>
            <p:grpSpPr>
              <a:xfrm>
                <a:off x="2590640" y="3323831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43" name="직선 화살표 연결선 42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45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46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47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4096448" y="3329466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49" name="직선 화살표 연결선 48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1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52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53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54" name="그룹 53"/>
              <p:cNvGrpSpPr/>
              <p:nvPr/>
            </p:nvGrpSpPr>
            <p:grpSpPr>
              <a:xfrm>
                <a:off x="2620459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55" name="직선 화살표 연결선 54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7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58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59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60" name="그룹 59"/>
              <p:cNvGrpSpPr/>
              <p:nvPr/>
            </p:nvGrpSpPr>
            <p:grpSpPr>
              <a:xfrm>
                <a:off x="4148066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61" name="직선 화살표 연결선 60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63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64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65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</p:grpSp>
        <p:sp>
          <p:nvSpPr>
            <p:cNvPr id="66" name="직사각형 65"/>
            <p:cNvSpPr/>
            <p:nvPr/>
          </p:nvSpPr>
          <p:spPr>
            <a:xfrm>
              <a:off x="2608173" y="1448548"/>
              <a:ext cx="1181231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 smtClean="0"/>
                <a:t>IT</a:t>
              </a:r>
              <a:endParaRPr lang="ko-KR" altLang="en-US" sz="1300" b="1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634032" y="4630513"/>
              <a:ext cx="1184753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b="1" dirty="0" smtClean="0"/>
                <a:t>가</a:t>
              </a:r>
              <a:r>
                <a:rPr lang="ko-KR" altLang="en-US" sz="1300" b="1" dirty="0"/>
                <a:t>전</a:t>
              </a:r>
            </a:p>
          </p:txBody>
        </p:sp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944" y="1099440"/>
            <a:ext cx="3464243" cy="568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359506" y="1272885"/>
            <a:ext cx="3628339" cy="55159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415944" y="1359838"/>
            <a:ext cx="3489712" cy="41980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2420864" y="1777702"/>
            <a:ext cx="3489712" cy="89417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2472076" y="1842060"/>
            <a:ext cx="1001374" cy="774139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3470091" y="1842060"/>
            <a:ext cx="2381434" cy="774139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3530416" y="1899211"/>
            <a:ext cx="2254983" cy="36139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3530141" y="2260600"/>
            <a:ext cx="2254983" cy="30162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2420864" y="2684482"/>
            <a:ext cx="3489712" cy="89417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3470091" y="2748840"/>
            <a:ext cx="2381434" cy="774139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3530416" y="2805991"/>
            <a:ext cx="2254983" cy="36139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3530141" y="3167380"/>
            <a:ext cx="2254983" cy="30162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2422437" y="3591559"/>
            <a:ext cx="3489712" cy="89417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3471664" y="3655917"/>
            <a:ext cx="2381434" cy="774139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3531989" y="3713068"/>
            <a:ext cx="2254983" cy="36139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3531714" y="4074457"/>
            <a:ext cx="2254983" cy="30162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2472076" y="2748840"/>
            <a:ext cx="1001374" cy="774139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2472076" y="3655620"/>
            <a:ext cx="1001374" cy="774139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53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68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02175099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254678582"/>
              </p:ext>
            </p:extLst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:a16="http://schemas.microsoft.com/office/drawing/2014/main" xmlns="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xmlns="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xmlns="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:a16="http://schemas.microsoft.com/office/drawing/2014/main" xmlns="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:a16="http://schemas.microsoft.com/office/drawing/2014/main" xmlns="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:a16="http://schemas.microsoft.com/office/drawing/2014/main" xmlns="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xmlns="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:a16="http://schemas.microsoft.com/office/drawing/2014/main" xmlns="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:a16="http://schemas.microsoft.com/office/drawing/2014/main" xmlns="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:a16="http://schemas.microsoft.com/office/drawing/2014/main" xmlns="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xmlns="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:a16="http://schemas.microsoft.com/office/drawing/2014/main" xmlns="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:a16="http://schemas.microsoft.com/office/drawing/2014/main" xmlns="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:a16="http://schemas.microsoft.com/office/drawing/2014/main" xmlns="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xmlns="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:a16="http://schemas.microsoft.com/office/drawing/2014/main" xmlns="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:a16="http://schemas.microsoft.com/office/drawing/2014/main" xmlns="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:a16="http://schemas.microsoft.com/office/drawing/2014/main" xmlns="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xmlns="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:a16="http://schemas.microsoft.com/office/drawing/2014/main" xmlns="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:a16="http://schemas.microsoft.com/office/drawing/2014/main" xmlns="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:a16="http://schemas.microsoft.com/office/drawing/2014/main" xmlns="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xmlns="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:a16="http://schemas.microsoft.com/office/drawing/2014/main" xmlns="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:a16="http://schemas.microsoft.com/office/drawing/2014/main" xmlns="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:a16="http://schemas.microsoft.com/office/drawing/2014/main" xmlns="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Google Shape;173;g7c553259d1_0_81">
              <a:extLst>
                <a:ext uri="{FF2B5EF4-FFF2-40B4-BE49-F238E27FC236}">
                  <a16:creationId xmlns:a16="http://schemas.microsoft.com/office/drawing/2014/main" xmlns="" id="{8DFFBFEB-9144-49A7-9156-EC6B6ACD85E3}"/>
                </a:ext>
              </a:extLst>
            </p:cNvPr>
            <p:cNvSpPr/>
            <p:nvPr/>
          </p:nvSpPr>
          <p:spPr>
            <a:xfrm>
              <a:off x="353044" y="158431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0" name="아래쪽 화살표 59"/>
          <p:cNvSpPr/>
          <p:nvPr/>
        </p:nvSpPr>
        <p:spPr>
          <a:xfrm rot="7017429">
            <a:off x="2347934" y="1400503"/>
            <a:ext cx="315698" cy="12697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125458"/>
              </p:ext>
            </p:extLst>
          </p:nvPr>
        </p:nvGraphicFramePr>
        <p:xfrm>
          <a:off x="133708" y="2518084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2505783" y="2380735"/>
            <a:ext cx="2783530" cy="26608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85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2419720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21765108"/>
              </p:ext>
            </p:extLst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="" xmlns:a16="http://schemas.microsoft.com/office/drawing/2014/main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="" xmlns:a16="http://schemas.microsoft.com/office/drawing/2014/main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="" xmlns:a16="http://schemas.microsoft.com/office/drawing/2014/main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="" xmlns:a16="http://schemas.microsoft.com/office/drawing/2014/main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="" xmlns:a16="http://schemas.microsoft.com/office/drawing/2014/main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="" xmlns:a16="http://schemas.microsoft.com/office/drawing/2014/main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="" xmlns:a16="http://schemas.microsoft.com/office/drawing/2014/main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="" xmlns:a16="http://schemas.microsoft.com/office/drawing/2014/main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="" xmlns:a16="http://schemas.microsoft.com/office/drawing/2014/main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="" xmlns:a16="http://schemas.microsoft.com/office/drawing/2014/main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="" xmlns:a16="http://schemas.microsoft.com/office/drawing/2014/main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="" xmlns:a16="http://schemas.microsoft.com/office/drawing/2014/main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="" xmlns:a16="http://schemas.microsoft.com/office/drawing/2014/main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="" xmlns:a16="http://schemas.microsoft.com/office/drawing/2014/main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="" xmlns:a16="http://schemas.microsoft.com/office/drawing/2014/main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="" xmlns:a16="http://schemas.microsoft.com/office/drawing/2014/main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="" xmlns:a16="http://schemas.microsoft.com/office/drawing/2014/main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="" xmlns:a16="http://schemas.microsoft.com/office/drawing/2014/main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="" xmlns:a16="http://schemas.microsoft.com/office/drawing/2014/main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="" xmlns:a16="http://schemas.microsoft.com/office/drawing/2014/main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="" xmlns:a16="http://schemas.microsoft.com/office/drawing/2014/main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="" xmlns:a16="http://schemas.microsoft.com/office/drawing/2014/main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="" xmlns:a16="http://schemas.microsoft.com/office/drawing/2014/main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="" xmlns:a16="http://schemas.microsoft.com/office/drawing/2014/main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="" xmlns:a16="http://schemas.microsoft.com/office/drawing/2014/main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="" xmlns:a16="http://schemas.microsoft.com/office/drawing/2014/main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9" y="572479"/>
            <a:ext cx="11358792" cy="6041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직사각형 58"/>
          <p:cNvSpPr/>
          <p:nvPr/>
        </p:nvSpPr>
        <p:spPr>
          <a:xfrm>
            <a:off x="7521804" y="3889028"/>
            <a:ext cx="3496734" cy="1168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538" y="514332"/>
            <a:ext cx="5145996" cy="1970637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154" y="514332"/>
            <a:ext cx="3177116" cy="2800879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아래쪽 화살표 61"/>
          <p:cNvSpPr/>
          <p:nvPr/>
        </p:nvSpPr>
        <p:spPr>
          <a:xfrm rot="16200000">
            <a:off x="6514382" y="3777690"/>
            <a:ext cx="315698" cy="16991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70970"/>
              </p:ext>
            </p:extLst>
          </p:nvPr>
        </p:nvGraphicFramePr>
        <p:xfrm>
          <a:off x="735053" y="3678949"/>
          <a:ext cx="5001062" cy="261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 전체</a:t>
                      </a:r>
                      <a:endParaRPr lang="en-US" altLang="ko-KR" sz="15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ko-KR" altLang="en-US" sz="1500" dirty="0" smtClean="0"/>
                        <a:t>유망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8" name="직사각형 67"/>
          <p:cNvSpPr/>
          <p:nvPr/>
        </p:nvSpPr>
        <p:spPr>
          <a:xfrm>
            <a:off x="3107128" y="3541599"/>
            <a:ext cx="2783530" cy="292129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/>
          <p:cNvCxnSpPr>
            <a:endCxn id="59" idx="0"/>
          </p:cNvCxnSpPr>
          <p:nvPr/>
        </p:nvCxnSpPr>
        <p:spPr>
          <a:xfrm>
            <a:off x="7030738" y="2484969"/>
            <a:ext cx="2239433" cy="140405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endCxn id="59" idx="0"/>
          </p:cNvCxnSpPr>
          <p:nvPr/>
        </p:nvCxnSpPr>
        <p:spPr>
          <a:xfrm>
            <a:off x="9270171" y="3315211"/>
            <a:ext cx="0" cy="57381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38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2" grpId="0" animBg="1"/>
      <p:bldP spid="6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97578119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26688866"/>
              </p:ext>
            </p:extLst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="" xmlns:a16="http://schemas.microsoft.com/office/drawing/2014/main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="" xmlns:a16="http://schemas.microsoft.com/office/drawing/2014/main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="" xmlns:a16="http://schemas.microsoft.com/office/drawing/2014/main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="" xmlns:a16="http://schemas.microsoft.com/office/drawing/2014/main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="" xmlns:a16="http://schemas.microsoft.com/office/drawing/2014/main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="" xmlns:a16="http://schemas.microsoft.com/office/drawing/2014/main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="" xmlns:a16="http://schemas.microsoft.com/office/drawing/2014/main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="" xmlns:a16="http://schemas.microsoft.com/office/drawing/2014/main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="" xmlns:a16="http://schemas.microsoft.com/office/drawing/2014/main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="" xmlns:a16="http://schemas.microsoft.com/office/drawing/2014/main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="" xmlns:a16="http://schemas.microsoft.com/office/drawing/2014/main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="" xmlns:a16="http://schemas.microsoft.com/office/drawing/2014/main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="" xmlns:a16="http://schemas.microsoft.com/office/drawing/2014/main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="" xmlns:a16="http://schemas.microsoft.com/office/drawing/2014/main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="" xmlns:a16="http://schemas.microsoft.com/office/drawing/2014/main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="" xmlns:a16="http://schemas.microsoft.com/office/drawing/2014/main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="" xmlns:a16="http://schemas.microsoft.com/office/drawing/2014/main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="" xmlns:a16="http://schemas.microsoft.com/office/drawing/2014/main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="" xmlns:a16="http://schemas.microsoft.com/office/drawing/2014/main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="" xmlns:a16="http://schemas.microsoft.com/office/drawing/2014/main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="" xmlns:a16="http://schemas.microsoft.com/office/drawing/2014/main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="" xmlns:a16="http://schemas.microsoft.com/office/drawing/2014/main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="" xmlns:a16="http://schemas.microsoft.com/office/drawing/2014/main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="" xmlns:a16="http://schemas.microsoft.com/office/drawing/2014/main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="" xmlns:a16="http://schemas.microsoft.com/office/drawing/2014/main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="" xmlns:a16="http://schemas.microsoft.com/office/drawing/2014/main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9" y="572479"/>
            <a:ext cx="11358792" cy="6041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직사각형 49"/>
          <p:cNvSpPr/>
          <p:nvPr/>
        </p:nvSpPr>
        <p:spPr>
          <a:xfrm>
            <a:off x="7629193" y="3853711"/>
            <a:ext cx="3496734" cy="1168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아래쪽 화살표 50"/>
          <p:cNvSpPr/>
          <p:nvPr/>
        </p:nvSpPr>
        <p:spPr>
          <a:xfrm rot="18338793">
            <a:off x="8241840" y="2357227"/>
            <a:ext cx="315698" cy="16991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756565"/>
              </p:ext>
            </p:extLst>
          </p:nvPr>
        </p:nvGraphicFramePr>
        <p:xfrm>
          <a:off x="2436262" y="572479"/>
          <a:ext cx="5001062" cy="261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 전체</a:t>
                      </a:r>
                      <a:endParaRPr lang="en-US" altLang="ko-KR" sz="15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ko-KR" altLang="en-US" sz="1500" dirty="0" smtClean="0"/>
                        <a:t>유망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4808337" y="435129"/>
            <a:ext cx="2783530" cy="292129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29" y="3830196"/>
            <a:ext cx="7157173" cy="2665083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직사각형 56"/>
          <p:cNvSpPr/>
          <p:nvPr/>
        </p:nvSpPr>
        <p:spPr>
          <a:xfrm>
            <a:off x="4945260" y="1288311"/>
            <a:ext cx="1176867" cy="330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화살표 연결선 57"/>
          <p:cNvCxnSpPr>
            <a:stCxn id="56" idx="0"/>
          </p:cNvCxnSpPr>
          <p:nvPr/>
        </p:nvCxnSpPr>
        <p:spPr>
          <a:xfrm flipV="1">
            <a:off x="3909516" y="1618511"/>
            <a:ext cx="1035744" cy="221168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4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98983928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18223691"/>
              </p:ext>
            </p:extLst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:a16="http://schemas.microsoft.com/office/drawing/2014/main" xmlns="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xmlns="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xmlns="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:a16="http://schemas.microsoft.com/office/drawing/2014/main" xmlns="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:a16="http://schemas.microsoft.com/office/drawing/2014/main" xmlns="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:a16="http://schemas.microsoft.com/office/drawing/2014/main" xmlns="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xmlns="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:a16="http://schemas.microsoft.com/office/drawing/2014/main" xmlns="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:a16="http://schemas.microsoft.com/office/drawing/2014/main" xmlns="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:a16="http://schemas.microsoft.com/office/drawing/2014/main" xmlns="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xmlns="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:a16="http://schemas.microsoft.com/office/drawing/2014/main" xmlns="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:a16="http://schemas.microsoft.com/office/drawing/2014/main" xmlns="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:a16="http://schemas.microsoft.com/office/drawing/2014/main" xmlns="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xmlns="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:a16="http://schemas.microsoft.com/office/drawing/2014/main" xmlns="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:a16="http://schemas.microsoft.com/office/drawing/2014/main" xmlns="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:a16="http://schemas.microsoft.com/office/drawing/2014/main" xmlns="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xmlns="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:a16="http://schemas.microsoft.com/office/drawing/2014/main" xmlns="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:a16="http://schemas.microsoft.com/office/drawing/2014/main" xmlns="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:a16="http://schemas.microsoft.com/office/drawing/2014/main" xmlns="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xmlns="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:a16="http://schemas.microsoft.com/office/drawing/2014/main" xmlns="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:a16="http://schemas.microsoft.com/office/drawing/2014/main" xmlns="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:a16="http://schemas.microsoft.com/office/drawing/2014/main" xmlns="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Google Shape;173;g7c553259d1_0_81">
              <a:extLst>
                <a:ext uri="{FF2B5EF4-FFF2-40B4-BE49-F238E27FC236}">
                  <a16:creationId xmlns:a16="http://schemas.microsoft.com/office/drawing/2014/main" xmlns="" id="{8DFFBFEB-9144-49A7-9156-EC6B6ACD85E3}"/>
                </a:ext>
              </a:extLst>
            </p:cNvPr>
            <p:cNvSpPr/>
            <p:nvPr/>
          </p:nvSpPr>
          <p:spPr>
            <a:xfrm>
              <a:off x="353044" y="158431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0" name="아래쪽 화살표 59"/>
          <p:cNvSpPr/>
          <p:nvPr/>
        </p:nvSpPr>
        <p:spPr>
          <a:xfrm rot="7017429">
            <a:off x="2347934" y="1400503"/>
            <a:ext cx="315698" cy="12697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303521"/>
              </p:ext>
            </p:extLst>
          </p:nvPr>
        </p:nvGraphicFramePr>
        <p:xfrm>
          <a:off x="133708" y="2518084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2505783" y="2380735"/>
            <a:ext cx="2783530" cy="26608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87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77179340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122406438"/>
              </p:ext>
            </p:extLst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="" xmlns:a16="http://schemas.microsoft.com/office/drawing/2014/main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="" xmlns:a16="http://schemas.microsoft.com/office/drawing/2014/main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="" xmlns:a16="http://schemas.microsoft.com/office/drawing/2014/main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="" xmlns:a16="http://schemas.microsoft.com/office/drawing/2014/main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="" xmlns:a16="http://schemas.microsoft.com/office/drawing/2014/main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="" xmlns:a16="http://schemas.microsoft.com/office/drawing/2014/main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="" xmlns:a16="http://schemas.microsoft.com/office/drawing/2014/main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="" xmlns:a16="http://schemas.microsoft.com/office/drawing/2014/main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="" xmlns:a16="http://schemas.microsoft.com/office/drawing/2014/main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="" xmlns:a16="http://schemas.microsoft.com/office/drawing/2014/main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="" xmlns:a16="http://schemas.microsoft.com/office/drawing/2014/main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="" xmlns:a16="http://schemas.microsoft.com/office/drawing/2014/main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="" xmlns:a16="http://schemas.microsoft.com/office/drawing/2014/main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="" xmlns:a16="http://schemas.microsoft.com/office/drawing/2014/main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="" xmlns:a16="http://schemas.microsoft.com/office/drawing/2014/main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="" xmlns:a16="http://schemas.microsoft.com/office/drawing/2014/main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="" xmlns:a16="http://schemas.microsoft.com/office/drawing/2014/main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="" xmlns:a16="http://schemas.microsoft.com/office/drawing/2014/main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="" xmlns:a16="http://schemas.microsoft.com/office/drawing/2014/main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="" xmlns:a16="http://schemas.microsoft.com/office/drawing/2014/main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="" xmlns:a16="http://schemas.microsoft.com/office/drawing/2014/main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="" xmlns:a16="http://schemas.microsoft.com/office/drawing/2014/main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="" xmlns:a16="http://schemas.microsoft.com/office/drawing/2014/main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="" xmlns:a16="http://schemas.microsoft.com/office/drawing/2014/main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="" xmlns:a16="http://schemas.microsoft.com/office/drawing/2014/main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="" xmlns:a16="http://schemas.microsoft.com/office/drawing/2014/main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9" y="572479"/>
            <a:ext cx="11358792" cy="6041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직사각형 58"/>
          <p:cNvSpPr/>
          <p:nvPr/>
        </p:nvSpPr>
        <p:spPr>
          <a:xfrm>
            <a:off x="7521804" y="3889028"/>
            <a:ext cx="3496734" cy="1168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538" y="514332"/>
            <a:ext cx="5145996" cy="1970637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154" y="514332"/>
            <a:ext cx="3177116" cy="2800879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아래쪽 화살표 61"/>
          <p:cNvSpPr/>
          <p:nvPr/>
        </p:nvSpPr>
        <p:spPr>
          <a:xfrm rot="16200000">
            <a:off x="6514382" y="3777690"/>
            <a:ext cx="315698" cy="16991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940714"/>
              </p:ext>
            </p:extLst>
          </p:nvPr>
        </p:nvGraphicFramePr>
        <p:xfrm>
          <a:off x="735053" y="3678949"/>
          <a:ext cx="5001062" cy="261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 전체</a:t>
                      </a:r>
                      <a:endParaRPr lang="en-US" altLang="ko-KR" sz="15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ko-KR" altLang="en-US" sz="1500" dirty="0" smtClean="0"/>
                        <a:t>유망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8" name="직사각형 67"/>
          <p:cNvSpPr/>
          <p:nvPr/>
        </p:nvSpPr>
        <p:spPr>
          <a:xfrm>
            <a:off x="3107128" y="3541599"/>
            <a:ext cx="2783530" cy="292129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/>
          <p:cNvCxnSpPr>
            <a:endCxn id="59" idx="0"/>
          </p:cNvCxnSpPr>
          <p:nvPr/>
        </p:nvCxnSpPr>
        <p:spPr>
          <a:xfrm>
            <a:off x="7030738" y="2484969"/>
            <a:ext cx="2239433" cy="140405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endCxn id="59" idx="0"/>
          </p:cNvCxnSpPr>
          <p:nvPr/>
        </p:nvCxnSpPr>
        <p:spPr>
          <a:xfrm>
            <a:off x="9270171" y="3315211"/>
            <a:ext cx="0" cy="57381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220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2" grpId="0" animBg="1"/>
      <p:bldP spid="6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17156809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44208885"/>
              </p:ext>
            </p:extLst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="" xmlns:a16="http://schemas.microsoft.com/office/drawing/2014/main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="" xmlns:a16="http://schemas.microsoft.com/office/drawing/2014/main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="" xmlns:a16="http://schemas.microsoft.com/office/drawing/2014/main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="" xmlns:a16="http://schemas.microsoft.com/office/drawing/2014/main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="" xmlns:a16="http://schemas.microsoft.com/office/drawing/2014/main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="" xmlns:a16="http://schemas.microsoft.com/office/drawing/2014/main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="" xmlns:a16="http://schemas.microsoft.com/office/drawing/2014/main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="" xmlns:a16="http://schemas.microsoft.com/office/drawing/2014/main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="" xmlns:a16="http://schemas.microsoft.com/office/drawing/2014/main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="" xmlns:a16="http://schemas.microsoft.com/office/drawing/2014/main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="" xmlns:a16="http://schemas.microsoft.com/office/drawing/2014/main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="" xmlns:a16="http://schemas.microsoft.com/office/drawing/2014/main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="" xmlns:a16="http://schemas.microsoft.com/office/drawing/2014/main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="" xmlns:a16="http://schemas.microsoft.com/office/drawing/2014/main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="" xmlns:a16="http://schemas.microsoft.com/office/drawing/2014/main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="" xmlns:a16="http://schemas.microsoft.com/office/drawing/2014/main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="" xmlns:a16="http://schemas.microsoft.com/office/drawing/2014/main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="" xmlns:a16="http://schemas.microsoft.com/office/drawing/2014/main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="" xmlns:a16="http://schemas.microsoft.com/office/drawing/2014/main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="" xmlns:a16="http://schemas.microsoft.com/office/drawing/2014/main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="" xmlns:a16="http://schemas.microsoft.com/office/drawing/2014/main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="" xmlns:a16="http://schemas.microsoft.com/office/drawing/2014/main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="" xmlns:a16="http://schemas.microsoft.com/office/drawing/2014/main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="" xmlns:a16="http://schemas.microsoft.com/office/drawing/2014/main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="" xmlns:a16="http://schemas.microsoft.com/office/drawing/2014/main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="" xmlns:a16="http://schemas.microsoft.com/office/drawing/2014/main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9" y="572479"/>
            <a:ext cx="11358792" cy="6041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직사각형 49"/>
          <p:cNvSpPr/>
          <p:nvPr/>
        </p:nvSpPr>
        <p:spPr>
          <a:xfrm>
            <a:off x="7629193" y="3853711"/>
            <a:ext cx="3496734" cy="1168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아래쪽 화살표 50"/>
          <p:cNvSpPr/>
          <p:nvPr/>
        </p:nvSpPr>
        <p:spPr>
          <a:xfrm rot="18338793">
            <a:off x="8241840" y="2357227"/>
            <a:ext cx="315698" cy="16991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949348"/>
              </p:ext>
            </p:extLst>
          </p:nvPr>
        </p:nvGraphicFramePr>
        <p:xfrm>
          <a:off x="2436262" y="572479"/>
          <a:ext cx="5001062" cy="261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 전체</a:t>
                      </a:r>
                      <a:endParaRPr lang="en-US" altLang="ko-KR" sz="15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ko-KR" altLang="en-US" sz="1500" dirty="0" smtClean="0"/>
                        <a:t>유망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4808337" y="435129"/>
            <a:ext cx="2783530" cy="292129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29" y="3830196"/>
            <a:ext cx="7157173" cy="2665083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직사각형 56"/>
          <p:cNvSpPr/>
          <p:nvPr/>
        </p:nvSpPr>
        <p:spPr>
          <a:xfrm>
            <a:off x="4945260" y="1288311"/>
            <a:ext cx="1176867" cy="330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화살표 연결선 57"/>
          <p:cNvCxnSpPr>
            <a:stCxn id="56" idx="0"/>
          </p:cNvCxnSpPr>
          <p:nvPr/>
        </p:nvCxnSpPr>
        <p:spPr>
          <a:xfrm flipV="1">
            <a:off x="3909516" y="1618511"/>
            <a:ext cx="1035744" cy="221168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58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그림 3"/>
          <p:cNvPicPr/>
          <p:nvPr/>
        </p:nvPicPr>
        <p:blipFill>
          <a:blip r:embed="rId2"/>
          <a:stretch/>
        </p:blipFill>
        <p:spPr>
          <a:xfrm>
            <a:off x="2160" y="828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1. 주제 선정 이유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85" name="내용 개체 틀 4"/>
          <p:cNvPicPr/>
          <p:nvPr/>
        </p:nvPicPr>
        <p:blipFill>
          <a:blip r:embed="rId3"/>
          <a:stretch/>
        </p:blipFill>
        <p:spPr>
          <a:xfrm>
            <a:off x="6997320" y="1280160"/>
            <a:ext cx="4356000" cy="2480400"/>
          </a:xfrm>
          <a:prstGeom prst="rect">
            <a:avLst/>
          </a:prstGeom>
          <a:ln>
            <a:noFill/>
          </a:ln>
        </p:spPr>
      </p:pic>
      <p:pic>
        <p:nvPicPr>
          <p:cNvPr id="86" name="그림 5"/>
          <p:cNvPicPr/>
          <p:nvPr/>
        </p:nvPicPr>
        <p:blipFill>
          <a:blip r:embed="rId4"/>
          <a:stretch/>
        </p:blipFill>
        <p:spPr>
          <a:xfrm>
            <a:off x="1634040" y="1556280"/>
            <a:ext cx="3380760" cy="5081040"/>
          </a:xfrm>
          <a:prstGeom prst="rect">
            <a:avLst/>
          </a:prstGeom>
          <a:ln>
            <a:noFill/>
          </a:ln>
        </p:spPr>
      </p:pic>
      <p:pic>
        <p:nvPicPr>
          <p:cNvPr id="87" name="그림 6"/>
          <p:cNvPicPr/>
          <p:nvPr/>
        </p:nvPicPr>
        <p:blipFill>
          <a:blip r:embed="rId5"/>
          <a:stretch/>
        </p:blipFill>
        <p:spPr>
          <a:xfrm>
            <a:off x="5704200" y="3981240"/>
            <a:ext cx="6087600" cy="2656080"/>
          </a:xfrm>
          <a:prstGeom prst="rect">
            <a:avLst/>
          </a:prstGeom>
          <a:ln>
            <a:noFill/>
          </a:ln>
        </p:spPr>
      </p:pic>
      <p:pic>
        <p:nvPicPr>
          <p:cNvPr id="88" name="그림 7"/>
          <p:cNvPicPr/>
          <p:nvPr/>
        </p:nvPicPr>
        <p:blipFill>
          <a:blip r:embed="rId6"/>
          <a:stretch/>
        </p:blipFill>
        <p:spPr>
          <a:xfrm>
            <a:off x="5481360" y="281520"/>
            <a:ext cx="2331360" cy="2238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410205980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902560131"/>
              </p:ext>
            </p:extLst>
          </p:nvPr>
        </p:nvGraphicFramePr>
        <p:xfrm>
          <a:off x="8509686" y="1289961"/>
          <a:ext cx="3532000" cy="5331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187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152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721115" y="1371238"/>
            <a:ext cx="5218283" cy="5052315"/>
            <a:chOff x="1721115" y="1371238"/>
            <a:chExt cx="5218283" cy="5052315"/>
          </a:xfrm>
        </p:grpSpPr>
        <p:sp>
          <p:nvSpPr>
            <p:cNvPr id="30" name="Google Shape;176;g7c553259d1_0_81">
              <a:extLst>
                <a:ext uri="{FF2B5EF4-FFF2-40B4-BE49-F238E27FC236}">
                  <a16:creationId xmlns:a16="http://schemas.microsoft.com/office/drawing/2014/main" xmlns="" id="{CBA66B1C-BC87-4F39-A0EF-904FBF90FC1E}"/>
                </a:ext>
              </a:extLst>
            </p:cNvPr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altLang="en-US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동영상</a:t>
              </a:r>
              <a:endPara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:a16="http://schemas.microsoft.com/office/drawing/2014/main" xmlns="" id="{CA7B6956-F91B-4FA3-9BDE-FB9F73D25A79}"/>
                </a:ext>
              </a:extLst>
            </p:cNvPr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이미지</a:t>
              </a:r>
              <a:endParaRPr lang="ko-KR" dirty="0" err="1">
                <a:solidFill>
                  <a:schemeClr val="dk1"/>
                </a:solidFill>
              </a:endParaRPr>
            </a:p>
          </p:txBody>
        </p:sp>
        <p:sp>
          <p:nvSpPr>
            <p:cNvPr id="33" name="Google Shape;176;g7c553259d1_0_81">
              <a:extLst>
                <a:ext uri="{FF2B5EF4-FFF2-40B4-BE49-F238E27FC236}">
                  <a16:creationId xmlns:a16="http://schemas.microsoft.com/office/drawing/2014/main" xmlns="" id="{29FE8594-EA7A-4B62-B46A-D4F6BAC1C327}"/>
                </a:ext>
              </a:extLst>
            </p:cNvPr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내용</a:t>
              </a:r>
              <a:endParaRPr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환불 정책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721115" y="3101104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24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ID</a:t>
              </a:r>
              <a:endParaRPr lang="ko-KR" altLang="en-US" dirty="0"/>
            </a:p>
          </p:txBody>
        </p:sp>
        <p:sp>
          <p:nvSpPr>
            <p:cNvPr id="31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</a:t>
              </a:r>
              <a:r>
                <a:rPr lang="ko-KR" altLang="en-US" sz="15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록</a:t>
              </a:r>
              <a:endParaRPr sz="15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HT</a:t>
              </a:r>
              <a:endParaRPr lang="ko-KR" altLang="en-US" sz="1500" dirty="0"/>
            </a:p>
          </p:txBody>
        </p:sp>
        <p:sp>
          <p:nvSpPr>
            <p:cNvPr id="37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BTS</a:t>
              </a: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급 </a:t>
              </a: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맞나염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?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1949886" y="400097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2756626" y="401347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6060004" y="3991809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g7c553259d1_0_81"/>
            <p:cNvSpPr/>
            <p:nvPr/>
          </p:nvSpPr>
          <p:spPr>
            <a:xfrm>
              <a:off x="1960813" y="504926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4" name="Google Shape;204;g7c553259d1_0_81"/>
            <p:cNvSpPr/>
            <p:nvPr/>
          </p:nvSpPr>
          <p:spPr>
            <a:xfrm>
              <a:off x="1977880" y="593893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" name="꺾인 연결선 9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ln w="28575">
              <a:solidFill>
                <a:srgbClr val="DC7F0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363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04135284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71877235"/>
              </p:ext>
            </p:extLst>
          </p:nvPr>
        </p:nvGraphicFramePr>
        <p:xfrm>
          <a:off x="8509686" y="1289960"/>
          <a:ext cx="3532000" cy="51249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44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25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48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328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결재 창으로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432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6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5794" y="3683575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4687592" y="3736356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:a16="http://schemas.microsoft.com/office/drawing/2014/main" xmlns="" id="{AD2C95EC-582D-4DE5-A38F-F4D321E2655F}"/>
                </a:ext>
              </a:extLst>
            </p:cNvPr>
            <p:cNvSpPr/>
            <p:nvPr/>
          </p:nvSpPr>
          <p:spPr>
            <a:xfrm>
              <a:off x="3505422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관심 프로젝트 등록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:a16="http://schemas.microsoft.com/office/drawing/2014/main" xmlns="" id="{AD2C95EC-582D-4DE5-A38F-F4D321E2655F}"/>
                </a:ext>
              </a:extLst>
            </p:cNvPr>
            <p:cNvSpPr/>
            <p:nvPr/>
          </p:nvSpPr>
          <p:spPr>
            <a:xfrm>
              <a:off x="5236528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 신고 하기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xmlns="" id="{F3572F5E-6487-43A0-AA1A-2EF5BBB223CA}"/>
                </a:ext>
              </a:extLst>
            </p:cNvPr>
            <p:cNvGrpSpPr/>
            <p:nvPr/>
          </p:nvGrpSpPr>
          <p:grpSpPr>
            <a:xfrm>
              <a:off x="157954" y="1271965"/>
              <a:ext cx="8032200" cy="5349900"/>
              <a:chOff x="157954" y="1271965"/>
              <a:chExt cx="8032200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5" name="Google Shape;175;g7c553259d1_0_81"/>
              <p:cNvSpPr/>
              <p:nvPr/>
            </p:nvSpPr>
            <p:spPr>
              <a:xfrm>
                <a:off x="1308510" y="1564876"/>
                <a:ext cx="3077419" cy="239094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 프로젝트 대표 이미지</a:t>
                </a:r>
              </a:p>
            </p:txBody>
          </p:sp>
          <p:sp>
            <p:nvSpPr>
              <p:cNvPr id="176" name="Google Shape;176;g7c553259d1_0_81"/>
              <p:cNvSpPr/>
              <p:nvPr/>
            </p:nvSpPr>
            <p:spPr>
              <a:xfrm>
                <a:off x="4655794" y="1562743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이름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  <p:sp>
            <p:nvSpPr>
              <p:cNvPr id="21" name="Google Shape;176;g7c553259d1_0_81">
                <a:extLst>
                  <a:ext uri="{FF2B5EF4-FFF2-40B4-BE49-F238E27FC236}">
                    <a16:creationId xmlns:a16="http://schemas.microsoft.com/office/drawing/2014/main" xmlns="" id="{B30BE16B-8D65-4384-B0DA-A50D09A577B8}"/>
                  </a:ext>
                </a:extLst>
              </p:cNvPr>
              <p:cNvSpPr/>
              <p:nvPr/>
            </p:nvSpPr>
            <p:spPr>
              <a:xfrm>
                <a:off x="4655794" y="1999445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업체명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" name="Google Shape;176;g7c553259d1_0_81">
                <a:extLst>
                  <a:ext uri="{FF2B5EF4-FFF2-40B4-BE49-F238E27FC236}">
                    <a16:creationId xmlns:a16="http://schemas.microsoft.com/office/drawing/2014/main" xmlns="" id="{700B75C6-9A07-40F2-AB91-29E7A8F8E421}"/>
                  </a:ext>
                </a:extLst>
              </p:cNvPr>
              <p:cNvSpPr/>
              <p:nvPr/>
            </p:nvSpPr>
            <p:spPr>
              <a:xfrm>
                <a:off x="4655794" y="2436147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  <a:buFont typeface="Arial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펀딩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 받을 목표 금액</a:t>
                </a:r>
                <a:endParaRPr lang="ko-KR" sz="1500" dirty="0">
                  <a:solidFill>
                    <a:schemeClr val="dk1"/>
                  </a:solidFill>
                  <a:latin typeface="Malgun Gothic"/>
                  <a:ea typeface="Malgun Gothic"/>
                </a:endParaRPr>
              </a:p>
            </p:txBody>
          </p:sp>
          <p:sp>
            <p:nvSpPr>
              <p:cNvPr id="23" name="Google Shape;176;g7c553259d1_0_81">
                <a:extLst>
                  <a:ext uri="{FF2B5EF4-FFF2-40B4-BE49-F238E27FC236}">
                    <a16:creationId xmlns:a16="http://schemas.microsoft.com/office/drawing/2014/main" xmlns="" id="{DD89504F-3007-448C-A6FE-19B35B2D37DF}"/>
                  </a:ext>
                </a:extLst>
              </p:cNvPr>
              <p:cNvSpPr/>
              <p:nvPr/>
            </p:nvSpPr>
            <p:spPr>
              <a:xfrm>
                <a:off x="4655794" y="2872848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진행 기간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" name="Google Shape;176;g7c553259d1_0_81">
                <a:extLst>
                  <a:ext uri="{FF2B5EF4-FFF2-40B4-BE49-F238E27FC236}">
                    <a16:creationId xmlns:a16="http://schemas.microsoft.com/office/drawing/2014/main" xmlns="" id="{1678392C-86C9-4C7B-8253-883D70B64401}"/>
                  </a:ext>
                </a:extLst>
              </p:cNvPr>
              <p:cNvSpPr/>
              <p:nvPr/>
            </p:nvSpPr>
            <p:spPr>
              <a:xfrm>
                <a:off x="4655794" y="3309550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현재 </a:t>
                </a:r>
                <a:r>
                  <a:rPr lang="ko-KR" altLang="en-US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펀딩</a:t>
                </a: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받은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금액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:a16="http://schemas.microsoft.com/office/drawing/2014/main" xmlns="" id="{CE6D0F43-8CE7-4454-9E3B-7AA022C3B35D}"/>
                  </a:ext>
                </a:extLst>
              </p:cNvPr>
              <p:cNvSpPr/>
              <p:nvPr/>
            </p:nvSpPr>
            <p:spPr>
              <a:xfrm>
                <a:off x="4655794" y="3964463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고유 주소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:a16="http://schemas.microsoft.com/office/drawing/2014/main" xmlns="" id="{8B9D43A3-D080-4785-B76B-4DD9477341D6}"/>
                  </a:ext>
                </a:extLst>
              </p:cNvPr>
              <p:cNvSpPr/>
              <p:nvPr/>
            </p:nvSpPr>
            <p:spPr>
              <a:xfrm>
                <a:off x="4655794" y="4401164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키워드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" name="Google Shape;176;g7c553259d1_0_81">
                <a:extLst>
                  <a:ext uri="{FF2B5EF4-FFF2-40B4-BE49-F238E27FC236}">
                    <a16:creationId xmlns:a16="http://schemas.microsoft.com/office/drawing/2014/main" xmlns="" id="{F899F5BB-2CA2-49B1-8BC6-DD4D5BBC5954}"/>
                  </a:ext>
                </a:extLst>
              </p:cNvPr>
              <p:cNvSpPr/>
              <p:nvPr/>
            </p:nvSpPr>
            <p:spPr>
              <a:xfrm>
                <a:off x="4655794" y="4837866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카테고리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" name="Google Shape;176;g7c553259d1_0_81">
                <a:extLst>
                  <a:ext uri="{FF2B5EF4-FFF2-40B4-BE49-F238E27FC236}">
                    <a16:creationId xmlns:a16="http://schemas.microsoft.com/office/drawing/2014/main" xmlns="" id="{67F6FB9B-C1D8-4622-99B3-F40F5ECC13C5}"/>
                  </a:ext>
                </a:extLst>
              </p:cNvPr>
              <p:cNvSpPr/>
              <p:nvPr/>
            </p:nvSpPr>
            <p:spPr>
              <a:xfrm>
                <a:off x="4655794" y="5274568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문의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가능</a:t>
                </a: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번호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  <p:sp>
            <p:nvSpPr>
              <p:cNvPr id="31" name="Google Shape;176;g7c553259d1_0_81">
                <a:extLst>
                  <a:ext uri="{FF2B5EF4-FFF2-40B4-BE49-F238E27FC236}">
                    <a16:creationId xmlns:a16="http://schemas.microsoft.com/office/drawing/2014/main" xmlns="" id="{AD2C95EC-582D-4DE5-A38F-F4D321E2655F}"/>
                  </a:ext>
                </a:extLst>
              </p:cNvPr>
              <p:cNvSpPr/>
              <p:nvPr/>
            </p:nvSpPr>
            <p:spPr>
              <a:xfrm>
                <a:off x="4655794" y="5711269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사업자 등록 </a:t>
                </a: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번호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</p:grpSp>
        <p:sp>
          <p:nvSpPr>
            <p:cNvPr id="35" name="Google Shape;170;g7c553259d1_0_81"/>
            <p:cNvSpPr/>
            <p:nvPr/>
          </p:nvSpPr>
          <p:spPr>
            <a:xfrm>
              <a:off x="2155723" y="4104645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sz="18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투자하기</a:t>
              </a:r>
              <a:endParaRPr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08" y="1018063"/>
            <a:ext cx="9656042" cy="5619736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4865392" y="4323516"/>
            <a:ext cx="7181850" cy="1957753"/>
            <a:chOff x="4865392" y="4323516"/>
            <a:chExt cx="7181850" cy="1957753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5392" y="4323516"/>
              <a:ext cx="7181850" cy="10287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직선 화살표 연결선 4"/>
            <p:cNvCxnSpPr>
              <a:stCxn id="3074" idx="2"/>
            </p:cNvCxnSpPr>
            <p:nvPr/>
          </p:nvCxnSpPr>
          <p:spPr>
            <a:xfrm flipH="1">
              <a:off x="8190154" y="5352216"/>
              <a:ext cx="266163" cy="92905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130" y="341070"/>
            <a:ext cx="3625786" cy="562035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898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44771594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236093439"/>
              </p:ext>
            </p:extLst>
          </p:nvPr>
        </p:nvGraphicFramePr>
        <p:xfrm>
          <a:off x="8509686" y="1289961"/>
          <a:ext cx="3532000" cy="5331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187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152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872990" y="1371238"/>
            <a:ext cx="5066408" cy="5052315"/>
            <a:chOff x="1872990" y="1371238"/>
            <a:chExt cx="5066408" cy="5052315"/>
          </a:xfrm>
        </p:grpSpPr>
        <p:sp>
          <p:nvSpPr>
            <p:cNvPr id="30" name="Google Shape;176;g7c553259d1_0_81">
              <a:extLst>
                <a:ext uri="{FF2B5EF4-FFF2-40B4-BE49-F238E27FC236}">
                  <a16:creationId xmlns:a16="http://schemas.microsoft.com/office/drawing/2014/main" xmlns="" id="{CBA66B1C-BC87-4F39-A0EF-904FBF90FC1E}"/>
                </a:ext>
              </a:extLst>
            </p:cNvPr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altLang="en-US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동영상</a:t>
              </a:r>
              <a:endPara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:a16="http://schemas.microsoft.com/office/drawing/2014/main" xmlns="" id="{CA7B6956-F91B-4FA3-9BDE-FB9F73D25A79}"/>
                </a:ext>
              </a:extLst>
            </p:cNvPr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이미지</a:t>
              </a:r>
              <a:endParaRPr lang="ko-KR" dirty="0" err="1">
                <a:solidFill>
                  <a:schemeClr val="dk1"/>
                </a:solidFill>
              </a:endParaRPr>
            </a:p>
          </p:txBody>
        </p:sp>
        <p:sp>
          <p:nvSpPr>
            <p:cNvPr id="33" name="Google Shape;176;g7c553259d1_0_81">
              <a:extLst>
                <a:ext uri="{FF2B5EF4-FFF2-40B4-BE49-F238E27FC236}">
                  <a16:creationId xmlns:a16="http://schemas.microsoft.com/office/drawing/2014/main" xmlns="" id="{29FE8594-EA7A-4B62-B46A-D4F6BAC1C327}"/>
                </a:ext>
              </a:extLst>
            </p:cNvPr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내용</a:t>
              </a:r>
              <a:endParaRPr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환불 정책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24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ID</a:t>
              </a:r>
              <a:endParaRPr lang="ko-KR" altLang="en-US" dirty="0"/>
            </a:p>
          </p:txBody>
        </p:sp>
        <p:sp>
          <p:nvSpPr>
            <p:cNvPr id="31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</a:t>
              </a:r>
              <a:r>
                <a:rPr lang="ko-KR" altLang="en-US" sz="15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록</a:t>
              </a:r>
              <a:endParaRPr sz="15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HT</a:t>
              </a:r>
              <a:endParaRPr lang="ko-KR" altLang="en-US" sz="1500" dirty="0"/>
            </a:p>
          </p:txBody>
        </p:sp>
        <p:sp>
          <p:nvSpPr>
            <p:cNvPr id="37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BTS</a:t>
              </a: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급 </a:t>
              </a: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맞나염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?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" name="꺾인 연결선 9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ln w="28575">
              <a:solidFill>
                <a:srgbClr val="DC7F0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3" y="1218200"/>
            <a:ext cx="10151534" cy="5455141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591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60967333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66433505"/>
              </p:ext>
            </p:extLst>
          </p:nvPr>
        </p:nvGraphicFramePr>
        <p:xfrm>
          <a:off x="8509686" y="1289961"/>
          <a:ext cx="3532000" cy="5331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187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152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872990" y="1371238"/>
            <a:ext cx="5066408" cy="5052315"/>
            <a:chOff x="1872990" y="1371238"/>
            <a:chExt cx="5066408" cy="5052315"/>
          </a:xfrm>
        </p:grpSpPr>
        <p:sp>
          <p:nvSpPr>
            <p:cNvPr id="30" name="Google Shape;176;g7c553259d1_0_81">
              <a:extLst>
                <a:ext uri="{FF2B5EF4-FFF2-40B4-BE49-F238E27FC236}">
                  <a16:creationId xmlns:a16="http://schemas.microsoft.com/office/drawing/2014/main" xmlns="" id="{CBA66B1C-BC87-4F39-A0EF-904FBF90FC1E}"/>
                </a:ext>
              </a:extLst>
            </p:cNvPr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altLang="en-US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동영상</a:t>
              </a:r>
              <a:endPara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:a16="http://schemas.microsoft.com/office/drawing/2014/main" xmlns="" id="{CA7B6956-F91B-4FA3-9BDE-FB9F73D25A79}"/>
                </a:ext>
              </a:extLst>
            </p:cNvPr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이미지</a:t>
              </a:r>
              <a:endParaRPr lang="ko-KR" dirty="0" err="1">
                <a:solidFill>
                  <a:schemeClr val="dk1"/>
                </a:solidFill>
              </a:endParaRPr>
            </a:p>
          </p:txBody>
        </p:sp>
        <p:sp>
          <p:nvSpPr>
            <p:cNvPr id="33" name="Google Shape;176;g7c553259d1_0_81">
              <a:extLst>
                <a:ext uri="{FF2B5EF4-FFF2-40B4-BE49-F238E27FC236}">
                  <a16:creationId xmlns:a16="http://schemas.microsoft.com/office/drawing/2014/main" xmlns="" id="{29FE8594-EA7A-4B62-B46A-D4F6BAC1C327}"/>
                </a:ext>
              </a:extLst>
            </p:cNvPr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내용</a:t>
              </a:r>
              <a:endParaRPr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환불 정책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24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ID</a:t>
              </a:r>
              <a:endParaRPr lang="ko-KR" altLang="en-US" dirty="0"/>
            </a:p>
          </p:txBody>
        </p:sp>
        <p:sp>
          <p:nvSpPr>
            <p:cNvPr id="31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</a:t>
              </a:r>
              <a:r>
                <a:rPr lang="ko-KR" altLang="en-US" sz="15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록</a:t>
              </a:r>
              <a:endParaRPr sz="15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HT</a:t>
              </a:r>
              <a:endParaRPr lang="ko-KR" altLang="en-US" sz="1500" dirty="0"/>
            </a:p>
          </p:txBody>
        </p:sp>
        <p:sp>
          <p:nvSpPr>
            <p:cNvPr id="37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BTS</a:t>
              </a: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급 </a:t>
              </a: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맞나염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?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" name="꺾인 연결선 9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ln w="28575">
              <a:solidFill>
                <a:srgbClr val="DC7F0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21" y="1226736"/>
            <a:ext cx="8528846" cy="5605298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428" y="4377289"/>
            <a:ext cx="7429500" cy="8667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>
            <a:stCxn id="2052" idx="1"/>
          </p:cNvCxnSpPr>
          <p:nvPr/>
        </p:nvCxnSpPr>
        <p:spPr>
          <a:xfrm flipH="1">
            <a:off x="2750270" y="4810677"/>
            <a:ext cx="1764158" cy="8959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598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35469149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149913226"/>
              </p:ext>
            </p:extLst>
          </p:nvPr>
        </p:nvGraphicFramePr>
        <p:xfrm>
          <a:off x="8509686" y="1289960"/>
          <a:ext cx="3532000" cy="51249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44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25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48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328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결재 창으로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432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6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5794" y="3683575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4687592" y="3736356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:a16="http://schemas.microsoft.com/office/drawing/2014/main" xmlns="" id="{AD2C95EC-582D-4DE5-A38F-F4D321E2655F}"/>
                </a:ext>
              </a:extLst>
            </p:cNvPr>
            <p:cNvSpPr/>
            <p:nvPr/>
          </p:nvSpPr>
          <p:spPr>
            <a:xfrm>
              <a:off x="3505422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관심 프로젝트 등록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:a16="http://schemas.microsoft.com/office/drawing/2014/main" xmlns="" id="{AD2C95EC-582D-4DE5-A38F-F4D321E2655F}"/>
                </a:ext>
              </a:extLst>
            </p:cNvPr>
            <p:cNvSpPr/>
            <p:nvPr/>
          </p:nvSpPr>
          <p:spPr>
            <a:xfrm>
              <a:off x="5236528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 신고 하기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xmlns="" id="{F3572F5E-6487-43A0-AA1A-2EF5BBB223CA}"/>
                </a:ext>
              </a:extLst>
            </p:cNvPr>
            <p:cNvGrpSpPr/>
            <p:nvPr/>
          </p:nvGrpSpPr>
          <p:grpSpPr>
            <a:xfrm>
              <a:off x="157954" y="1271965"/>
              <a:ext cx="8032200" cy="5349900"/>
              <a:chOff x="157954" y="1271965"/>
              <a:chExt cx="8032200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5" name="Google Shape;175;g7c553259d1_0_81"/>
              <p:cNvSpPr/>
              <p:nvPr/>
            </p:nvSpPr>
            <p:spPr>
              <a:xfrm>
                <a:off x="1308510" y="1564876"/>
                <a:ext cx="3077419" cy="239094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 프로젝트 대표 이미지</a:t>
                </a:r>
              </a:p>
            </p:txBody>
          </p:sp>
          <p:sp>
            <p:nvSpPr>
              <p:cNvPr id="176" name="Google Shape;176;g7c553259d1_0_81"/>
              <p:cNvSpPr/>
              <p:nvPr/>
            </p:nvSpPr>
            <p:spPr>
              <a:xfrm>
                <a:off x="4655794" y="1562743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이름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  <p:sp>
            <p:nvSpPr>
              <p:cNvPr id="21" name="Google Shape;176;g7c553259d1_0_81">
                <a:extLst>
                  <a:ext uri="{FF2B5EF4-FFF2-40B4-BE49-F238E27FC236}">
                    <a16:creationId xmlns:a16="http://schemas.microsoft.com/office/drawing/2014/main" xmlns="" id="{B30BE16B-8D65-4384-B0DA-A50D09A577B8}"/>
                  </a:ext>
                </a:extLst>
              </p:cNvPr>
              <p:cNvSpPr/>
              <p:nvPr/>
            </p:nvSpPr>
            <p:spPr>
              <a:xfrm>
                <a:off x="4655794" y="1999445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업체명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" name="Google Shape;176;g7c553259d1_0_81">
                <a:extLst>
                  <a:ext uri="{FF2B5EF4-FFF2-40B4-BE49-F238E27FC236}">
                    <a16:creationId xmlns:a16="http://schemas.microsoft.com/office/drawing/2014/main" xmlns="" id="{700B75C6-9A07-40F2-AB91-29E7A8F8E421}"/>
                  </a:ext>
                </a:extLst>
              </p:cNvPr>
              <p:cNvSpPr/>
              <p:nvPr/>
            </p:nvSpPr>
            <p:spPr>
              <a:xfrm>
                <a:off x="4655794" y="2436147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  <a:buFont typeface="Arial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펀딩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 받을 목표 금액</a:t>
                </a:r>
                <a:endParaRPr lang="ko-KR" sz="1500" dirty="0">
                  <a:solidFill>
                    <a:schemeClr val="dk1"/>
                  </a:solidFill>
                  <a:latin typeface="Malgun Gothic"/>
                  <a:ea typeface="Malgun Gothic"/>
                </a:endParaRPr>
              </a:p>
            </p:txBody>
          </p:sp>
          <p:sp>
            <p:nvSpPr>
              <p:cNvPr id="23" name="Google Shape;176;g7c553259d1_0_81">
                <a:extLst>
                  <a:ext uri="{FF2B5EF4-FFF2-40B4-BE49-F238E27FC236}">
                    <a16:creationId xmlns:a16="http://schemas.microsoft.com/office/drawing/2014/main" xmlns="" id="{DD89504F-3007-448C-A6FE-19B35B2D37DF}"/>
                  </a:ext>
                </a:extLst>
              </p:cNvPr>
              <p:cNvSpPr/>
              <p:nvPr/>
            </p:nvSpPr>
            <p:spPr>
              <a:xfrm>
                <a:off x="4655794" y="2872848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진행 기간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" name="Google Shape;176;g7c553259d1_0_81">
                <a:extLst>
                  <a:ext uri="{FF2B5EF4-FFF2-40B4-BE49-F238E27FC236}">
                    <a16:creationId xmlns:a16="http://schemas.microsoft.com/office/drawing/2014/main" xmlns="" id="{1678392C-86C9-4C7B-8253-883D70B64401}"/>
                  </a:ext>
                </a:extLst>
              </p:cNvPr>
              <p:cNvSpPr/>
              <p:nvPr/>
            </p:nvSpPr>
            <p:spPr>
              <a:xfrm>
                <a:off x="4655794" y="3309550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현재 </a:t>
                </a:r>
                <a:r>
                  <a:rPr lang="ko-KR" altLang="en-US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펀딩</a:t>
                </a: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받은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금액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:a16="http://schemas.microsoft.com/office/drawing/2014/main" xmlns="" id="{CE6D0F43-8CE7-4454-9E3B-7AA022C3B35D}"/>
                  </a:ext>
                </a:extLst>
              </p:cNvPr>
              <p:cNvSpPr/>
              <p:nvPr/>
            </p:nvSpPr>
            <p:spPr>
              <a:xfrm>
                <a:off x="4655794" y="3964463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고유 주소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:a16="http://schemas.microsoft.com/office/drawing/2014/main" xmlns="" id="{8B9D43A3-D080-4785-B76B-4DD9477341D6}"/>
                  </a:ext>
                </a:extLst>
              </p:cNvPr>
              <p:cNvSpPr/>
              <p:nvPr/>
            </p:nvSpPr>
            <p:spPr>
              <a:xfrm>
                <a:off x="4655794" y="4401164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키워드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" name="Google Shape;176;g7c553259d1_0_81">
                <a:extLst>
                  <a:ext uri="{FF2B5EF4-FFF2-40B4-BE49-F238E27FC236}">
                    <a16:creationId xmlns:a16="http://schemas.microsoft.com/office/drawing/2014/main" xmlns="" id="{F899F5BB-2CA2-49B1-8BC6-DD4D5BBC5954}"/>
                  </a:ext>
                </a:extLst>
              </p:cNvPr>
              <p:cNvSpPr/>
              <p:nvPr/>
            </p:nvSpPr>
            <p:spPr>
              <a:xfrm>
                <a:off x="4655794" y="4837866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카테고리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" name="Google Shape;176;g7c553259d1_0_81">
                <a:extLst>
                  <a:ext uri="{FF2B5EF4-FFF2-40B4-BE49-F238E27FC236}">
                    <a16:creationId xmlns:a16="http://schemas.microsoft.com/office/drawing/2014/main" xmlns="" id="{67F6FB9B-C1D8-4622-99B3-F40F5ECC13C5}"/>
                  </a:ext>
                </a:extLst>
              </p:cNvPr>
              <p:cNvSpPr/>
              <p:nvPr/>
            </p:nvSpPr>
            <p:spPr>
              <a:xfrm>
                <a:off x="4655794" y="5274568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문의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가능</a:t>
                </a: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번호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  <p:sp>
            <p:nvSpPr>
              <p:cNvPr id="31" name="Google Shape;176;g7c553259d1_0_81">
                <a:extLst>
                  <a:ext uri="{FF2B5EF4-FFF2-40B4-BE49-F238E27FC236}">
                    <a16:creationId xmlns:a16="http://schemas.microsoft.com/office/drawing/2014/main" xmlns="" id="{AD2C95EC-582D-4DE5-A38F-F4D321E2655F}"/>
                  </a:ext>
                </a:extLst>
              </p:cNvPr>
              <p:cNvSpPr/>
              <p:nvPr/>
            </p:nvSpPr>
            <p:spPr>
              <a:xfrm>
                <a:off x="4655794" y="5711269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사업자 등록 </a:t>
                </a: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번호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</p:grpSp>
        <p:sp>
          <p:nvSpPr>
            <p:cNvPr id="35" name="Google Shape;170;g7c553259d1_0_81"/>
            <p:cNvSpPr/>
            <p:nvPr/>
          </p:nvSpPr>
          <p:spPr>
            <a:xfrm>
              <a:off x="2155723" y="4104645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sz="18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투자하기</a:t>
              </a:r>
              <a:endParaRPr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08" y="1018063"/>
            <a:ext cx="9656042" cy="5619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383104" y="4329275"/>
            <a:ext cx="5822963" cy="2209800"/>
            <a:chOff x="383104" y="4329275"/>
            <a:chExt cx="5822963" cy="2209800"/>
          </a:xfrm>
        </p:grpSpPr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104" y="4329275"/>
              <a:ext cx="3790950" cy="22098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" name="직선 화살표 연결선 5"/>
            <p:cNvCxnSpPr/>
            <p:nvPr/>
          </p:nvCxnSpPr>
          <p:spPr>
            <a:xfrm flipV="1">
              <a:off x="4174054" y="5116266"/>
              <a:ext cx="2032013" cy="35952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1216685" y="466890"/>
            <a:ext cx="9651314" cy="5595243"/>
            <a:chOff x="1216685" y="466890"/>
            <a:chExt cx="9651314" cy="5595243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6685" y="466890"/>
              <a:ext cx="3381375" cy="24003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860" y="3046912"/>
              <a:ext cx="3124200" cy="2428875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1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9080" y="503757"/>
              <a:ext cx="2423185" cy="2805793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2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6749" y="469157"/>
              <a:ext cx="2381250" cy="21717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9" name="직선 화살표 연결선 8"/>
            <p:cNvCxnSpPr/>
            <p:nvPr/>
          </p:nvCxnSpPr>
          <p:spPr>
            <a:xfrm flipV="1">
              <a:off x="6366907" y="838203"/>
              <a:ext cx="2243667" cy="11533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/>
            <p:cNvSpPr/>
            <p:nvPr/>
          </p:nvSpPr>
          <p:spPr>
            <a:xfrm>
              <a:off x="8610573" y="1399478"/>
              <a:ext cx="683339" cy="3024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8610572" y="1967056"/>
              <a:ext cx="1066802" cy="3024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화살표 연결선 41"/>
            <p:cNvCxnSpPr>
              <a:stCxn id="4099" idx="3"/>
            </p:cNvCxnSpPr>
            <p:nvPr/>
          </p:nvCxnSpPr>
          <p:spPr>
            <a:xfrm>
              <a:off x="4598060" y="1667040"/>
              <a:ext cx="1608007" cy="388592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>
              <a:stCxn id="4100" idx="3"/>
            </p:cNvCxnSpPr>
            <p:nvPr/>
          </p:nvCxnSpPr>
          <p:spPr>
            <a:xfrm>
              <a:off x="4598060" y="4261350"/>
              <a:ext cx="1701140" cy="180078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572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54099960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981028037"/>
              </p:ext>
            </p:extLst>
          </p:nvPr>
        </p:nvGraphicFramePr>
        <p:xfrm>
          <a:off x="8509686" y="1289961"/>
          <a:ext cx="3532000" cy="5331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187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152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872990" y="1371238"/>
            <a:ext cx="5066408" cy="5052315"/>
            <a:chOff x="1872990" y="1371238"/>
            <a:chExt cx="5066408" cy="5052315"/>
          </a:xfrm>
        </p:grpSpPr>
        <p:sp>
          <p:nvSpPr>
            <p:cNvPr id="30" name="Google Shape;176;g7c553259d1_0_81">
              <a:extLst>
                <a:ext uri="{FF2B5EF4-FFF2-40B4-BE49-F238E27FC236}">
                  <a16:creationId xmlns:a16="http://schemas.microsoft.com/office/drawing/2014/main" xmlns="" id="{CBA66B1C-BC87-4F39-A0EF-904FBF90FC1E}"/>
                </a:ext>
              </a:extLst>
            </p:cNvPr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altLang="en-US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동영상</a:t>
              </a:r>
              <a:endPara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:a16="http://schemas.microsoft.com/office/drawing/2014/main" xmlns="" id="{CA7B6956-F91B-4FA3-9BDE-FB9F73D25A79}"/>
                </a:ext>
              </a:extLst>
            </p:cNvPr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이미지</a:t>
              </a:r>
              <a:endParaRPr lang="ko-KR" dirty="0" err="1">
                <a:solidFill>
                  <a:schemeClr val="dk1"/>
                </a:solidFill>
              </a:endParaRPr>
            </a:p>
          </p:txBody>
        </p:sp>
        <p:sp>
          <p:nvSpPr>
            <p:cNvPr id="33" name="Google Shape;176;g7c553259d1_0_81">
              <a:extLst>
                <a:ext uri="{FF2B5EF4-FFF2-40B4-BE49-F238E27FC236}">
                  <a16:creationId xmlns:a16="http://schemas.microsoft.com/office/drawing/2014/main" xmlns="" id="{29FE8594-EA7A-4B62-B46A-D4F6BAC1C327}"/>
                </a:ext>
              </a:extLst>
            </p:cNvPr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내용</a:t>
              </a:r>
              <a:endParaRPr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환불 정책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24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ID</a:t>
              </a:r>
              <a:endParaRPr lang="ko-KR" altLang="en-US" dirty="0"/>
            </a:p>
          </p:txBody>
        </p:sp>
        <p:sp>
          <p:nvSpPr>
            <p:cNvPr id="31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</a:t>
              </a:r>
              <a:r>
                <a:rPr lang="ko-KR" altLang="en-US" sz="15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록</a:t>
              </a:r>
              <a:endParaRPr sz="15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HT</a:t>
              </a:r>
              <a:endParaRPr lang="ko-KR" altLang="en-US" sz="1500" dirty="0"/>
            </a:p>
          </p:txBody>
        </p:sp>
        <p:sp>
          <p:nvSpPr>
            <p:cNvPr id="37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BTS</a:t>
              </a: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급 </a:t>
              </a: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맞나염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?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" name="꺾인 연결선 9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ln w="28575">
              <a:solidFill>
                <a:srgbClr val="DC7F0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09" y="1122055"/>
            <a:ext cx="8841360" cy="5622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783" y="1400485"/>
            <a:ext cx="5324475" cy="2628900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직선 화살표 연결선 27"/>
          <p:cNvCxnSpPr>
            <a:stCxn id="5122" idx="1"/>
          </p:cNvCxnSpPr>
          <p:nvPr/>
        </p:nvCxnSpPr>
        <p:spPr>
          <a:xfrm flipH="1">
            <a:off x="2490496" y="2714935"/>
            <a:ext cx="3325287" cy="123198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68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031339040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user_w_ht_report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팝업 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148828890"/>
              </p:ext>
            </p:extLst>
          </p:nvPr>
        </p:nvGraphicFramePr>
        <p:xfrm>
          <a:off x="8509686" y="1289959"/>
          <a:ext cx="3532000" cy="533190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744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분류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허위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과대 광고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현실성 없는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불순한 내용 포함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491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자세한 신고 내용 기입을 위한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스크린샷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파일 첨부를 위한 파일 첨부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704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852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작성 완료 버튼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81" name="Google Shape;181;g7c553259d1_0_81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g7c553259d1_0_81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75;g7c553259d1_0_81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</a:t>
            </a: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파일 첨부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5;g7c553259d1_0_81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75;g7c553259d1_0_81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2083979" y="14837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111536" y="191406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967927" y="236332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1781279" y="5960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915631" y="46026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915631" y="52080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6438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554380201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user_w_ht_report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팝업 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932327324"/>
              </p:ext>
            </p:extLst>
          </p:nvPr>
        </p:nvGraphicFramePr>
        <p:xfrm>
          <a:off x="8509686" y="1289959"/>
          <a:ext cx="3532000" cy="533190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744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분류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허위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과대 광고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현실성 없는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불순한 내용 포함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491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자세한 신고 내용 기입을 위한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스크린샷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파일 첨부를 위한 파일 첨부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704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852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작성 완료 버튼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81" name="Google Shape;181;g7c553259d1_0_81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g7c553259d1_0_81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75;g7c553259d1_0_81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</a:t>
            </a: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파일 첨부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5;g7c553259d1_0_81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75;g7c553259d1_0_81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39" y="1136737"/>
            <a:ext cx="3625786" cy="5620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037" y="2661039"/>
            <a:ext cx="5038725" cy="12858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280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9795268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user_w_ht_report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팝업 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946203798"/>
              </p:ext>
            </p:extLst>
          </p:nvPr>
        </p:nvGraphicFramePr>
        <p:xfrm>
          <a:off x="8509686" y="1289959"/>
          <a:ext cx="3532000" cy="533190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744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분류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허위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과대 광고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현실성 없는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불순한 내용 포함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491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자세한 신고 내용 기입을 위한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스크린샷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파일 첨부를 위한 파일 첨부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704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852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작성 완료 버튼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81" name="Google Shape;181;g7c553259d1_0_81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g7c553259d1_0_81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75;g7c553259d1_0_81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</a:t>
            </a: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파일 첨부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5;g7c553259d1_0_81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75;g7c553259d1_0_81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2083979" y="14837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111536" y="191406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967927" y="236332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1781279" y="5960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915631" y="46026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915631" y="52080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2225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30196045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user_w_ht_report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팝업 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097354277"/>
              </p:ext>
            </p:extLst>
          </p:nvPr>
        </p:nvGraphicFramePr>
        <p:xfrm>
          <a:off x="8509686" y="1289959"/>
          <a:ext cx="3532000" cy="533190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744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분류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허위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과대 광고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현실성 없는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불순한 내용 포함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491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자세한 신고 내용 기입을 위한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스크린샷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파일 첨부를 위한 파일 첨부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704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852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작성 완료 버튼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81" name="Google Shape;181;g7c553259d1_0_81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g7c553259d1_0_81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75;g7c553259d1_0_81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</a:t>
            </a: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파일 첨부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5;g7c553259d1_0_81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75;g7c553259d1_0_81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39" y="1136737"/>
            <a:ext cx="3625786" cy="5620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037" y="2661039"/>
            <a:ext cx="5038725" cy="12858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393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7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326049"/>
            <a:ext cx="9143280" cy="2386800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주제 </a:t>
            </a:r>
            <a:r>
              <a:rPr lang="ko-KR" altLang="en-US" dirty="0"/>
              <a:t>선정 </a:t>
            </a:r>
            <a:r>
              <a:rPr lang="ko-KR" altLang="en-US" dirty="0" smtClean="0"/>
              <a:t>이유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91" y="1501123"/>
            <a:ext cx="1992904" cy="206084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338" y="1501124"/>
            <a:ext cx="1853914" cy="206084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0750" y="1376416"/>
            <a:ext cx="1489100" cy="115985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2774" y="4489733"/>
            <a:ext cx="5987196" cy="22635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322" y="2774394"/>
            <a:ext cx="2332224" cy="223893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671825">
            <a:off x="2069048" y="4832885"/>
            <a:ext cx="1178546" cy="95967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9036" y="3891629"/>
            <a:ext cx="1436837" cy="123262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7198404" y="576233"/>
            <a:ext cx="4762500" cy="5893659"/>
            <a:chOff x="838200" y="773841"/>
            <a:chExt cx="4762500" cy="5893659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905000"/>
              <a:ext cx="4762500" cy="47625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</p:pic>
        <p:sp>
          <p:nvSpPr>
            <p:cNvPr id="17" name="제목 1"/>
            <p:cNvSpPr txBox="1">
              <a:spLocks/>
            </p:cNvSpPr>
            <p:nvPr/>
          </p:nvSpPr>
          <p:spPr>
            <a:xfrm>
              <a:off x="1787657" y="773841"/>
              <a:ext cx="2739302" cy="154897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dirty="0" smtClean="0"/>
                <a:t>CROWD FUNDING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7923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892648792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admin_ht_report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프로젝트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10770552"/>
              </p:ext>
            </p:extLst>
          </p:nvPr>
        </p:nvGraphicFramePr>
        <p:xfrm>
          <a:off x="8509686" y="1289961"/>
          <a:ext cx="3532000" cy="53615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303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일괄 처리를 위한 체크박스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제목 행의 체크박스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선택시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모든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신고글에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체크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신고자가 등록한 제목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신고글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팝업창으로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첨부파일의 등록 유무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첨부파일이 있는 경우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첨부파일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팝업창에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내용 호출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0380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신고글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처리 방법을 선택하는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반려처리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삭제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제제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0380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체크 된 항목의 일괄 처리 방법을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서낵하는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반려처리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삭제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제제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190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체크 된 신고 프로젝트를 선택된 처리 방법으로 처리완료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59254372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6395704" y="6011662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498610" y="1361189"/>
            <a:ext cx="1321398" cy="46923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신고관리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498610" y="1984129"/>
            <a:ext cx="7460673" cy="0"/>
          </a:xfrm>
          <a:prstGeom prst="line">
            <a:avLst/>
          </a:prstGeom>
          <a:ln w="38100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488885"/>
              </p:ext>
            </p:extLst>
          </p:nvPr>
        </p:nvGraphicFramePr>
        <p:xfrm>
          <a:off x="498610" y="2191151"/>
          <a:ext cx="7460676" cy="3657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71828">
                  <a:extLst>
                    <a:ext uri="{9D8B030D-6E8A-4147-A177-3AD203B41FA5}">
                      <a16:colId xmlns="" xmlns:a16="http://schemas.microsoft.com/office/drawing/2014/main" val="1846144153"/>
                    </a:ext>
                  </a:extLst>
                </a:gridCol>
                <a:gridCol w="1283677">
                  <a:extLst>
                    <a:ext uri="{9D8B030D-6E8A-4147-A177-3AD203B41FA5}">
                      <a16:colId xmlns="" xmlns:a16="http://schemas.microsoft.com/office/drawing/2014/main" val="4013614432"/>
                    </a:ext>
                  </a:extLst>
                </a:gridCol>
                <a:gridCol w="984739">
                  <a:extLst>
                    <a:ext uri="{9D8B030D-6E8A-4147-A177-3AD203B41FA5}">
                      <a16:colId xmlns="" xmlns:a16="http://schemas.microsoft.com/office/drawing/2014/main" val="4244914350"/>
                    </a:ext>
                  </a:extLst>
                </a:gridCol>
                <a:gridCol w="2549769">
                  <a:extLst>
                    <a:ext uri="{9D8B030D-6E8A-4147-A177-3AD203B41FA5}">
                      <a16:colId xmlns="" xmlns:a16="http://schemas.microsoft.com/office/drawing/2014/main" val="2609605791"/>
                    </a:ext>
                  </a:extLst>
                </a:gridCol>
                <a:gridCol w="1125415">
                  <a:extLst>
                    <a:ext uri="{9D8B030D-6E8A-4147-A177-3AD203B41FA5}">
                      <a16:colId xmlns="" xmlns:a16="http://schemas.microsoft.com/office/drawing/2014/main" val="3920008869"/>
                    </a:ext>
                  </a:extLst>
                </a:gridCol>
                <a:gridCol w="1145248">
                  <a:extLst>
                    <a:ext uri="{9D8B030D-6E8A-4147-A177-3AD203B41FA5}">
                      <a16:colId xmlns="" xmlns:a16="http://schemas.microsoft.com/office/drawing/2014/main" val="13121416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등록일자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신고자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첨부파일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처리방법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5947411"/>
                  </a:ext>
                </a:extLst>
              </a:tr>
              <a:tr h="30395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20200204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ezenHT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너무 비싸서 투자 못함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51064636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20200201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ezenYS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메이커가 못생김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28586462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04413781"/>
                  </a:ext>
                </a:extLst>
              </a:tr>
              <a:tr h="1185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83441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64667485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45528043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4149001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27276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11684512"/>
                  </a:ext>
                </a:extLst>
              </a:tr>
            </a:tbl>
          </a:graphicData>
        </a:graphic>
      </p:graphicFrame>
      <p:grpSp>
        <p:nvGrpSpPr>
          <p:cNvPr id="23" name="그룹 22"/>
          <p:cNvGrpSpPr/>
          <p:nvPr/>
        </p:nvGrpSpPr>
        <p:grpSpPr>
          <a:xfrm>
            <a:off x="6870810" y="2608374"/>
            <a:ext cx="1037400" cy="278400"/>
            <a:chOff x="4228947" y="3439141"/>
            <a:chExt cx="1037400" cy="278400"/>
          </a:xfrm>
        </p:grpSpPr>
        <p:sp>
          <p:nvSpPr>
            <p:cNvPr id="24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562708" y="2232970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62707" y="2614740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62706" y="2964509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62706" y="3331993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62705" y="3696048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62705" y="4067236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65252" y="4425517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62705" y="4806893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62705" y="5154986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65252" y="5528244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5156911" y="6068518"/>
            <a:ext cx="1037400" cy="278400"/>
            <a:chOff x="4228947" y="3439141"/>
            <a:chExt cx="1037400" cy="278400"/>
          </a:xfrm>
        </p:grpSpPr>
        <p:sp>
          <p:nvSpPr>
            <p:cNvPr id="37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170;g7c553259d1_0_81"/>
          <p:cNvSpPr/>
          <p:nvPr/>
        </p:nvSpPr>
        <p:spPr>
          <a:xfrm>
            <a:off x="5746255" y="2614740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x.jpg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6870810" y="2945825"/>
            <a:ext cx="1037400" cy="278400"/>
            <a:chOff x="4228947" y="3439141"/>
            <a:chExt cx="1037400" cy="278400"/>
          </a:xfrm>
        </p:grpSpPr>
        <p:sp>
          <p:nvSpPr>
            <p:cNvPr id="41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170;g7c553259d1_0_81"/>
          <p:cNvSpPr/>
          <p:nvPr/>
        </p:nvSpPr>
        <p:spPr>
          <a:xfrm>
            <a:off x="5746255" y="2952191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없음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갈매기형 수장 4"/>
          <p:cNvSpPr/>
          <p:nvPr/>
        </p:nvSpPr>
        <p:spPr>
          <a:xfrm rot="5400000">
            <a:off x="572282" y="2244435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1" y="1148005"/>
            <a:ext cx="9792974" cy="5599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263" y="648889"/>
            <a:ext cx="7829550" cy="2581275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461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93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93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유서희</a:t>
            </a:r>
            <a:endParaRPr lang="en-US" sz="2800" b="0" strike="noStrike" spc="-1" dirty="0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User_메인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화면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User_실시간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채팅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상담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Admin_메인화면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Admin_실시간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채팅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관리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Admin_메인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관리</a:t>
            </a:r>
            <a:endParaRPr lang="en-US" sz="2800" b="0" strike="noStrike" spc="-1" dirty="0">
              <a:latin typeface="Noto Sans CJK JP"/>
            </a:endParaRPr>
          </a:p>
        </p:txBody>
      </p:sp>
    </p:spTree>
    <p:extLst>
      <p:ext uri="{BB962C8B-B14F-4D97-AF65-F5344CB8AC3E}">
        <p14:creationId xmlns:p14="http://schemas.microsoft.com/office/powerpoint/2010/main" val="113923038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admin_w_sh_umain_silde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1200"/>
              <a:t>이미지</a:t>
            </a:r>
            <a:endParaRPr lang="ko-KR" altLang="en-US" sz="1200" dirty="0"/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509686" y="1289960"/>
          <a:ext cx="3532000" cy="177187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배너 타이틀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화면에 노출되지 않음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/ </a:t>
                      </a:r>
                      <a:r>
                        <a:rPr lang="ko-KR" altLang="en-US" sz="12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편집창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팝업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썸네일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배너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썸네일을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한눈에 식별 가능하도록 배치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/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2085016" y="2546772"/>
          <a:ext cx="5791161" cy="3689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792"/>
                <a:gridCol w="619125"/>
                <a:gridCol w="2638425"/>
                <a:gridCol w="1338567"/>
                <a:gridCol w="856252"/>
              </a:tblGrid>
              <a:tr h="2988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타이틀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썸네일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등록일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Slide-4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주식회사 메탈로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이미지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2020-01-25</a:t>
                      </a:r>
                    </a:p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14:20:20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Slide-3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체인파트너스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이미지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카피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2020-01-24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15:30:24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Slide-3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삼성전자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이미지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2020-01-20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18:15:20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Slide-2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이젠컴퓨터아카데미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이미지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카피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2020-01-15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19:15:24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075" y="6262157"/>
            <a:ext cx="1616743" cy="30514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2599698"/>
            <a:ext cx="284002" cy="28400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3208759"/>
            <a:ext cx="284002" cy="28400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4025875"/>
            <a:ext cx="284002" cy="28400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4850445"/>
            <a:ext cx="284002" cy="28400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5667561"/>
            <a:ext cx="284002" cy="28400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B3C0FE6C-9934-4CDA-9D8C-67C836C2B08B}"/>
              </a:ext>
            </a:extLst>
          </p:cNvPr>
          <p:cNvSpPr/>
          <p:nvPr/>
        </p:nvSpPr>
        <p:spPr>
          <a:xfrm>
            <a:off x="5800728" y="3022451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xmlns="" id="{6FCAF67A-66D1-4FB3-98D7-360F38EF73C3}"/>
              </a:ext>
            </a:extLst>
          </p:cNvPr>
          <p:cNvCxnSpPr/>
          <p:nvPr/>
        </p:nvCxnSpPr>
        <p:spPr>
          <a:xfrm>
            <a:off x="5800726" y="3022450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CB9FCF60-863F-487E-98DF-70E5CEDE449F}"/>
              </a:ext>
            </a:extLst>
          </p:cNvPr>
          <p:cNvCxnSpPr/>
          <p:nvPr/>
        </p:nvCxnSpPr>
        <p:spPr>
          <a:xfrm flipH="1">
            <a:off x="5800729" y="3022449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B3C0FE6C-9934-4CDA-9D8C-67C836C2B08B}"/>
              </a:ext>
            </a:extLst>
          </p:cNvPr>
          <p:cNvSpPr/>
          <p:nvPr/>
        </p:nvSpPr>
        <p:spPr>
          <a:xfrm>
            <a:off x="5800728" y="3847296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6FCAF67A-66D1-4FB3-98D7-360F38EF73C3}"/>
              </a:ext>
            </a:extLst>
          </p:cNvPr>
          <p:cNvCxnSpPr/>
          <p:nvPr/>
        </p:nvCxnSpPr>
        <p:spPr>
          <a:xfrm>
            <a:off x="5800726" y="3847295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CB9FCF60-863F-487E-98DF-70E5CEDE449F}"/>
              </a:ext>
            </a:extLst>
          </p:cNvPr>
          <p:cNvCxnSpPr/>
          <p:nvPr/>
        </p:nvCxnSpPr>
        <p:spPr>
          <a:xfrm flipH="1">
            <a:off x="5800729" y="3847294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B3C0FE6C-9934-4CDA-9D8C-67C836C2B08B}"/>
              </a:ext>
            </a:extLst>
          </p:cNvPr>
          <p:cNvSpPr/>
          <p:nvPr/>
        </p:nvSpPr>
        <p:spPr>
          <a:xfrm>
            <a:off x="5800728" y="4672140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6FCAF67A-66D1-4FB3-98D7-360F38EF73C3}"/>
              </a:ext>
            </a:extLst>
          </p:cNvPr>
          <p:cNvCxnSpPr/>
          <p:nvPr/>
        </p:nvCxnSpPr>
        <p:spPr>
          <a:xfrm>
            <a:off x="5800726" y="4672139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CB9FCF60-863F-487E-98DF-70E5CEDE449F}"/>
              </a:ext>
            </a:extLst>
          </p:cNvPr>
          <p:cNvCxnSpPr/>
          <p:nvPr/>
        </p:nvCxnSpPr>
        <p:spPr>
          <a:xfrm flipH="1">
            <a:off x="5800729" y="4672138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B3C0FE6C-9934-4CDA-9D8C-67C836C2B08B}"/>
              </a:ext>
            </a:extLst>
          </p:cNvPr>
          <p:cNvSpPr/>
          <p:nvPr/>
        </p:nvSpPr>
        <p:spPr>
          <a:xfrm>
            <a:off x="5800728" y="5508172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6FCAF67A-66D1-4FB3-98D7-360F38EF73C3}"/>
              </a:ext>
            </a:extLst>
          </p:cNvPr>
          <p:cNvCxnSpPr/>
          <p:nvPr/>
        </p:nvCxnSpPr>
        <p:spPr>
          <a:xfrm>
            <a:off x="5800726" y="5508171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xmlns="" id="{CB9FCF60-863F-487E-98DF-70E5CEDE449F}"/>
              </a:ext>
            </a:extLst>
          </p:cNvPr>
          <p:cNvCxnSpPr/>
          <p:nvPr/>
        </p:nvCxnSpPr>
        <p:spPr>
          <a:xfrm flipH="1">
            <a:off x="5800729" y="5508170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9968" y="2232076"/>
            <a:ext cx="585051" cy="270586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3046" y="2233981"/>
            <a:ext cx="560551" cy="287462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3097" y="2258793"/>
            <a:ext cx="799137" cy="237838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1966561" y="1803949"/>
            <a:ext cx="341952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b="1" dirty="0" smtClean="0"/>
              <a:t>메인 화면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슬라이드 배너 관리</a:t>
            </a:r>
            <a:endParaRPr lang="ko-KR" altLang="en-US" sz="1500" b="1" dirty="0"/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5969" y="2252258"/>
            <a:ext cx="501857" cy="254565"/>
          </a:xfrm>
          <a:prstGeom prst="rect">
            <a:avLst/>
          </a:prstGeom>
        </p:spPr>
      </p:pic>
      <p:sp>
        <p:nvSpPr>
          <p:cNvPr id="60" name="Google Shape;173;g7c553259d1_0_81"/>
          <p:cNvSpPr/>
          <p:nvPr/>
        </p:nvSpPr>
        <p:spPr>
          <a:xfrm>
            <a:off x="4762096" y="316816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" name="Google Shape;173;g7c553259d1_0_81"/>
          <p:cNvSpPr/>
          <p:nvPr/>
        </p:nvSpPr>
        <p:spPr>
          <a:xfrm>
            <a:off x="6203992" y="315867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9193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674" y="428367"/>
            <a:ext cx="8155816" cy="4588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923" y="5514925"/>
            <a:ext cx="2467319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13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227" y="255817"/>
            <a:ext cx="8155816" cy="4588475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3184063" y="5064791"/>
            <a:ext cx="6124694" cy="1793209"/>
            <a:chOff x="537387" y="2976499"/>
            <a:chExt cx="11117226" cy="341644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7387" y="2976499"/>
              <a:ext cx="11117226" cy="90500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387" y="4335255"/>
              <a:ext cx="7449590" cy="20576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736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0" y="115759"/>
          <a:ext cx="514525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009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3442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admin_w_sh_umain_recommend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배너 관리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1200"/>
              <a:t>이미지</a:t>
            </a:r>
            <a:endParaRPr lang="ko-KR" altLang="en-US" sz="1200" dirty="0"/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509686" y="1289960"/>
          <a:ext cx="3532000" cy="31876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체크박스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삭제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/ </a:t>
                      </a:r>
                      <a:r>
                        <a:rPr lang="ko-KR" altLang="en-US" sz="12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업로드하기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위해 체크 필요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컨텐츠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업로드된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컨텐츠는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배경에 음영 표시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/ 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편집창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팝업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업로드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업로드 버튼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체크박스에 체크되어있는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컨텐츠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추가 업로드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내리기 버튼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내리기 버튼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메인화면에서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제거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/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392" y="6165653"/>
            <a:ext cx="1616743" cy="30514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2998" y="2234814"/>
            <a:ext cx="560551" cy="287462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1956443" y="1793118"/>
            <a:ext cx="491352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b="1" dirty="0" smtClean="0"/>
              <a:t>메인 화면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프로젝트 배너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추천 프로젝트</a:t>
            </a:r>
            <a:endParaRPr lang="ko-KR" altLang="en-US" sz="1500" b="1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426244" y="2658362"/>
            <a:ext cx="1379044" cy="1362109"/>
            <a:chOff x="1289132" y="2322971"/>
            <a:chExt cx="2079370" cy="2500041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그룹 70"/>
          <p:cNvGrpSpPr/>
          <p:nvPr/>
        </p:nvGrpSpPr>
        <p:grpSpPr>
          <a:xfrm>
            <a:off x="1932998" y="2599697"/>
            <a:ext cx="5971149" cy="1429378"/>
            <a:chOff x="-1255280" y="2599698"/>
            <a:chExt cx="4802888" cy="1231209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xmlns="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xmlns="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xmlns="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xmlns="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xmlns="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xmlns="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>
                  <a:extLst>
                    <a:ext uri="{FF2B5EF4-FFF2-40B4-BE49-F238E27FC236}">
                      <a16:creationId xmlns:a16="http://schemas.microsoft.com/office/drawing/2014/main" xmlns="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426244" y="4495945"/>
            <a:ext cx="1379044" cy="1362109"/>
            <a:chOff x="1289132" y="2322971"/>
            <a:chExt cx="2079370" cy="2500041"/>
          </a:xfrm>
        </p:grpSpPr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57" name="직선 연결선 156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1" name="그룹 160"/>
          <p:cNvGrpSpPr/>
          <p:nvPr/>
        </p:nvGrpSpPr>
        <p:grpSpPr>
          <a:xfrm>
            <a:off x="1932998" y="4437280"/>
            <a:ext cx="5971149" cy="1429378"/>
            <a:chOff x="-1255280" y="2599698"/>
            <a:chExt cx="4802888" cy="1231209"/>
          </a:xfrm>
        </p:grpSpPr>
        <p:pic>
          <p:nvPicPr>
            <p:cNvPr id="162" name="그림 16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xmlns="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169" name="그룹 168">
                <a:extLst>
                  <a:ext uri="{FF2B5EF4-FFF2-40B4-BE49-F238E27FC236}">
                    <a16:creationId xmlns:a16="http://schemas.microsoft.com/office/drawing/2014/main" xmlns="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173" name="직사각형 172">
                  <a:extLst>
                    <a:ext uri="{FF2B5EF4-FFF2-40B4-BE49-F238E27FC236}">
                      <a16:creationId xmlns:a16="http://schemas.microsoft.com/office/drawing/2014/main" xmlns="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xmlns="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xmlns="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171" name="직선 연결선 170">
                  <a:extLst>
                    <a:ext uri="{FF2B5EF4-FFF2-40B4-BE49-F238E27FC236}">
                      <a16:creationId xmlns:a16="http://schemas.microsoft.com/office/drawing/2014/main" xmlns="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직선 연결선 171">
                  <a:extLst>
                    <a:ext uri="{FF2B5EF4-FFF2-40B4-BE49-F238E27FC236}">
                      <a16:creationId xmlns:a16="http://schemas.microsoft.com/office/drawing/2014/main" xmlns="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64" name="그림 16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168" name="그림 16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2348441" y="4504550"/>
            <a:ext cx="1379044" cy="1362109"/>
            <a:chOff x="1289132" y="2322971"/>
            <a:chExt cx="2079370" cy="2500041"/>
          </a:xfrm>
        </p:grpSpPr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83" name="직사각형 182"/>
          <p:cNvSpPr/>
          <p:nvPr/>
        </p:nvSpPr>
        <p:spPr>
          <a:xfrm>
            <a:off x="4555356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2020-01-23</a:t>
            </a:r>
            <a:endParaRPr lang="en-US" altLang="ko-KR" sz="800" dirty="0"/>
          </a:p>
        </p:txBody>
      </p:sp>
      <p:sp>
        <p:nvSpPr>
          <p:cNvPr id="184" name="직사각형 183"/>
          <p:cNvSpPr/>
          <p:nvPr/>
        </p:nvSpPr>
        <p:spPr>
          <a:xfrm>
            <a:off x="6654215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2020-01-21</a:t>
            </a:r>
            <a:endParaRPr lang="en-US" altLang="ko-KR" sz="800" dirty="0"/>
          </a:p>
        </p:txBody>
      </p:sp>
      <p:sp>
        <p:nvSpPr>
          <p:cNvPr id="185" name="직사각형 184"/>
          <p:cNvSpPr/>
          <p:nvPr/>
        </p:nvSpPr>
        <p:spPr>
          <a:xfrm>
            <a:off x="6654215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2020-01-11</a:t>
            </a:r>
            <a:endParaRPr lang="en-US" altLang="ko-KR" sz="800" dirty="0"/>
          </a:p>
        </p:txBody>
      </p:sp>
      <p:sp>
        <p:nvSpPr>
          <p:cNvPr id="186" name="직사각형 185"/>
          <p:cNvSpPr/>
          <p:nvPr/>
        </p:nvSpPr>
        <p:spPr>
          <a:xfrm>
            <a:off x="4555356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2020-01-12</a:t>
            </a:r>
            <a:endParaRPr lang="en-US" altLang="ko-KR" sz="800" dirty="0"/>
          </a:p>
        </p:txBody>
      </p:sp>
      <p:sp>
        <p:nvSpPr>
          <p:cNvPr id="187" name="직사각형 186"/>
          <p:cNvSpPr/>
          <p:nvPr/>
        </p:nvSpPr>
        <p:spPr>
          <a:xfrm>
            <a:off x="2477553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2020-01-15</a:t>
            </a:r>
            <a:endParaRPr lang="en-US" altLang="ko-KR" sz="800" dirty="0"/>
          </a:p>
        </p:txBody>
      </p:sp>
      <p:sp>
        <p:nvSpPr>
          <p:cNvPr id="50" name="Google Shape;173;g7c553259d1_0_81"/>
          <p:cNvSpPr/>
          <p:nvPr/>
        </p:nvSpPr>
        <p:spPr>
          <a:xfrm>
            <a:off x="1909486" y="288594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271899" y="2538515"/>
            <a:ext cx="1547626" cy="17653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Google Shape;174;g7c553259d1_0_81"/>
          <p:cNvSpPr/>
          <p:nvPr/>
        </p:nvSpPr>
        <p:spPr>
          <a:xfrm>
            <a:off x="7559749" y="186233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9968" y="2260651"/>
            <a:ext cx="585051" cy="270586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3097" y="2287368"/>
            <a:ext cx="799137" cy="237838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5969" y="2280833"/>
            <a:ext cx="501857" cy="254565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348441" y="2666967"/>
            <a:ext cx="1379044" cy="1629572"/>
            <a:chOff x="2348441" y="2666967"/>
            <a:chExt cx="1379044" cy="1629572"/>
          </a:xfrm>
        </p:grpSpPr>
        <p:sp>
          <p:nvSpPr>
            <p:cNvPr id="12" name="직사각형 11"/>
            <p:cNvSpPr/>
            <p:nvPr/>
          </p:nvSpPr>
          <p:spPr>
            <a:xfrm>
              <a:off x="2477553" y="4081095"/>
              <a:ext cx="112082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 smtClean="0"/>
                <a:t>등록일 </a:t>
              </a:r>
              <a:r>
                <a:rPr lang="en-US" altLang="ko-KR" sz="800" dirty="0" smtClean="0"/>
                <a:t>: 2020-01-25</a:t>
              </a:r>
              <a:endParaRPr lang="en-US" altLang="ko-KR" sz="800" dirty="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2348441" y="2666967"/>
              <a:ext cx="1379044" cy="1362109"/>
              <a:chOff x="2348441" y="2666967"/>
              <a:chExt cx="1379044" cy="1362109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xmlns="" id="{62A18DB4-458D-4405-AF44-ABEAF81A218F}"/>
                  </a:ext>
                </a:extLst>
              </p:cNvPr>
              <p:cNvGrpSpPr/>
              <p:nvPr/>
            </p:nvGrpSpPr>
            <p:grpSpPr>
              <a:xfrm>
                <a:off x="2348441" y="2666967"/>
                <a:ext cx="1379044" cy="1362109"/>
                <a:chOff x="1289132" y="2322971"/>
                <a:chExt cx="2079370" cy="2500041"/>
              </a:xfrm>
            </p:grpSpPr>
            <p:grpSp>
              <p:nvGrpSpPr>
                <p:cNvPr id="83" name="그룹 82">
                  <a:extLst>
                    <a:ext uri="{FF2B5EF4-FFF2-40B4-BE49-F238E27FC236}">
                      <a16:creationId xmlns:a16="http://schemas.microsoft.com/office/drawing/2014/main" xmlns="" id="{8834A7D0-76B4-45F1-B59D-FD8735D4521F}"/>
                    </a:ext>
                  </a:extLst>
                </p:cNvPr>
                <p:cNvGrpSpPr/>
                <p:nvPr/>
              </p:nvGrpSpPr>
              <p:grpSpPr>
                <a:xfrm>
                  <a:off x="1289133" y="2322975"/>
                  <a:ext cx="2079369" cy="2500037"/>
                  <a:chOff x="1289133" y="2322975"/>
                  <a:chExt cx="2079369" cy="2500037"/>
                </a:xfrm>
              </p:grpSpPr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xmlns="" id="{5866C11F-D83C-4D2C-B5A3-F7B5B1E82F04}"/>
                      </a:ext>
                    </a:extLst>
                  </p:cNvPr>
                  <p:cNvSpPr/>
                  <p:nvPr/>
                </p:nvSpPr>
                <p:spPr>
                  <a:xfrm>
                    <a:off x="1289133" y="3563712"/>
                    <a:ext cx="2079369" cy="125930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주식회사 메탈로</a:t>
                    </a:r>
                    <a:endParaRPr lang="en-US" altLang="ko-KR" sz="700" dirty="0">
                      <a:solidFill>
                        <a:schemeClr val="tx1"/>
                      </a:solidFill>
                    </a:endParaRPr>
                  </a:p>
                  <a:p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눈앞에서 </a:t>
                    </a:r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직접 연주하는 듯한 생생함 </a:t>
                    </a:r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메탈로 </a:t>
                    </a:r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VINCENT&gt; </a:t>
                    </a:r>
                  </a:p>
                  <a:p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149% | </a:t>
                    </a:r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리워드 </a:t>
                    </a:r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| D-18</a:t>
                    </a:r>
                  </a:p>
                </p:txBody>
              </p:sp>
              <p:sp>
                <p:nvSpPr>
                  <p:cNvPr id="88" name="직사각형 87">
                    <a:extLst>
                      <a:ext uri="{FF2B5EF4-FFF2-40B4-BE49-F238E27FC236}">
                        <a16:creationId xmlns:a16="http://schemas.microsoft.com/office/drawing/2014/main" xmlns="" id="{B3C0FE6C-9934-4CDA-9D8C-67C836C2B08B}"/>
                      </a:ext>
                    </a:extLst>
                  </p:cNvPr>
                  <p:cNvSpPr/>
                  <p:nvPr/>
                </p:nvSpPr>
                <p:spPr>
                  <a:xfrm>
                    <a:off x="1289135" y="2322975"/>
                    <a:ext cx="2079367" cy="124073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endParaRPr lang="en-US" altLang="ko-KR" sz="9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xmlns="" id="{37933C1A-A1E4-40BC-B5C7-C6CF8129EF2C}"/>
                    </a:ext>
                  </a:extLst>
                </p:cNvPr>
                <p:cNvGrpSpPr/>
                <p:nvPr/>
              </p:nvGrpSpPr>
              <p:grpSpPr>
                <a:xfrm>
                  <a:off x="1289132" y="2322971"/>
                  <a:ext cx="2079370" cy="1259303"/>
                  <a:chOff x="1289132" y="2322971"/>
                  <a:chExt cx="2079370" cy="1259303"/>
                </a:xfrm>
              </p:grpSpPr>
              <p:cxnSp>
                <p:nvCxnSpPr>
                  <p:cNvPr id="85" name="직선 연결선 84">
                    <a:extLst>
                      <a:ext uri="{FF2B5EF4-FFF2-40B4-BE49-F238E27FC236}">
                        <a16:creationId xmlns:a16="http://schemas.microsoft.com/office/drawing/2014/main" xmlns="" id="{6FCAF67A-66D1-4FB3-98D7-360F38EF73C3}"/>
                      </a:ext>
                    </a:extLst>
                  </p:cNvPr>
                  <p:cNvCxnSpPr/>
                  <p:nvPr/>
                </p:nvCxnSpPr>
                <p:spPr>
                  <a:xfrm>
                    <a:off x="1289132" y="2322973"/>
                    <a:ext cx="2079370" cy="1259301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직선 연결선 85">
                    <a:extLst>
                      <a:ext uri="{FF2B5EF4-FFF2-40B4-BE49-F238E27FC236}">
                        <a16:creationId xmlns:a16="http://schemas.microsoft.com/office/drawing/2014/main" xmlns="" id="{CB9FCF60-863F-487E-98DF-70E5CEDE449F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289138" y="2322971"/>
                    <a:ext cx="2079364" cy="1251422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1" name="Google Shape;174;g7c553259d1_0_81"/>
              <p:cNvSpPr/>
              <p:nvPr/>
            </p:nvSpPr>
            <p:spPr>
              <a:xfrm>
                <a:off x="2907270" y="2882075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34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857" y="300171"/>
            <a:ext cx="8226934" cy="4250726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3924709" y="5078321"/>
            <a:ext cx="3612914" cy="1190674"/>
            <a:chOff x="2853789" y="4649953"/>
            <a:chExt cx="5877745" cy="194349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3789" y="5555080"/>
              <a:ext cx="1752845" cy="103837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53789" y="4649953"/>
              <a:ext cx="5877745" cy="7049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06241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5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권기범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User_공지사항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User_Q&amp;A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User_펀딩하는 방법 &amp; FAQ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Admind_공지사항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Admind_Q&amp;A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Admind_펀딩하는 방법 &amp; FAQ 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user_w_kb_NocticeBoard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공지글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클릭하면 해당 공지사항 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86" y="1711946"/>
            <a:ext cx="706755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2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38" y="4590662"/>
            <a:ext cx="5332983" cy="20600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622"/>
            <a:ext cx="12192000" cy="41057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325" y="4801523"/>
            <a:ext cx="5305425" cy="8191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2132" y="4114412"/>
            <a:ext cx="82200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08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02" name="CustomShape 1"/>
          <p:cNvSpPr/>
          <p:nvPr/>
        </p:nvSpPr>
        <p:spPr>
          <a:xfrm>
            <a:off x="838080" y="4716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2. 기능 흐름도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03" name="Google Shape;55;p13"/>
          <p:cNvPicPr/>
          <p:nvPr/>
        </p:nvPicPr>
        <p:blipFill>
          <a:blip r:embed="rId3"/>
          <a:stretch/>
        </p:blipFill>
        <p:spPr>
          <a:xfrm>
            <a:off x="491760" y="3715560"/>
            <a:ext cx="353160" cy="597600"/>
          </a:xfrm>
          <a:prstGeom prst="rect">
            <a:avLst/>
          </a:prstGeom>
          <a:ln>
            <a:noFill/>
          </a:ln>
        </p:spPr>
      </p:pic>
      <p:sp>
        <p:nvSpPr>
          <p:cNvPr id="104" name="CustomShape 2"/>
          <p:cNvSpPr/>
          <p:nvPr/>
        </p:nvSpPr>
        <p:spPr>
          <a:xfrm>
            <a:off x="276120" y="1957680"/>
            <a:ext cx="745200" cy="51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메이커</a:t>
            </a:r>
            <a:endParaRPr lang="en-US" sz="1300" b="0" strike="noStrike" spc="-1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회원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5" name="CustomShape 3"/>
          <p:cNvSpPr/>
          <p:nvPr/>
        </p:nvSpPr>
        <p:spPr>
          <a:xfrm>
            <a:off x="2010960" y="535068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로그인 / 회원가입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6" name="CustomShape 4"/>
          <p:cNvSpPr/>
          <p:nvPr/>
        </p:nvSpPr>
        <p:spPr>
          <a:xfrm>
            <a:off x="2010960" y="255060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등록된 프로젝트 확인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7" name="CustomShape 5"/>
          <p:cNvSpPr/>
          <p:nvPr/>
        </p:nvSpPr>
        <p:spPr>
          <a:xfrm>
            <a:off x="2010960" y="301752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관심 프로젝트 등록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8" name="CustomShape 6"/>
          <p:cNvSpPr/>
          <p:nvPr/>
        </p:nvSpPr>
        <p:spPr>
          <a:xfrm>
            <a:off x="2010960" y="348408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펀딩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9" name="CustomShape 7"/>
          <p:cNvSpPr/>
          <p:nvPr/>
        </p:nvSpPr>
        <p:spPr>
          <a:xfrm>
            <a:off x="2010960" y="112896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등록(투자, 리워드)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0" name="CustomShape 8"/>
          <p:cNvSpPr/>
          <p:nvPr/>
        </p:nvSpPr>
        <p:spPr>
          <a:xfrm>
            <a:off x="2010960" y="1595880"/>
            <a:ext cx="2582640" cy="4003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투자 수익 분배, 리워드 제공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1" name="CustomShape 9"/>
          <p:cNvSpPr/>
          <p:nvPr/>
        </p:nvSpPr>
        <p:spPr>
          <a:xfrm>
            <a:off x="2010960" y="395064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신고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2" name="CustomShape 10"/>
          <p:cNvSpPr/>
          <p:nvPr/>
        </p:nvSpPr>
        <p:spPr>
          <a:xfrm>
            <a:off x="2010960" y="488412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예치금 결제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3" name="CustomShape 11"/>
          <p:cNvSpPr/>
          <p:nvPr/>
        </p:nvSpPr>
        <p:spPr>
          <a:xfrm>
            <a:off x="2010960" y="581724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개인정보관리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4" name="CustomShape 12"/>
          <p:cNvSpPr/>
          <p:nvPr/>
        </p:nvSpPr>
        <p:spPr>
          <a:xfrm>
            <a:off x="4853160" y="6392880"/>
            <a:ext cx="1335240" cy="304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실시간 채팅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5" name="CustomShape 13"/>
          <p:cNvSpPr/>
          <p:nvPr/>
        </p:nvSpPr>
        <p:spPr>
          <a:xfrm>
            <a:off x="2010960" y="441720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게시판 확인</a:t>
            </a:r>
            <a:endParaRPr lang="en-US" sz="1300" b="0" strike="noStrike" spc="-1">
              <a:latin typeface="Noto Sans CJK JP"/>
            </a:endParaRPr>
          </a:p>
        </p:txBody>
      </p:sp>
      <p:pic>
        <p:nvPicPr>
          <p:cNvPr id="116" name="Google Shape;55;p13"/>
          <p:cNvPicPr/>
          <p:nvPr/>
        </p:nvPicPr>
        <p:blipFill>
          <a:blip r:embed="rId3"/>
          <a:stretch/>
        </p:blipFill>
        <p:spPr>
          <a:xfrm>
            <a:off x="491760" y="1461240"/>
            <a:ext cx="353160" cy="597600"/>
          </a:xfrm>
          <a:prstGeom prst="rect">
            <a:avLst/>
          </a:prstGeom>
          <a:ln>
            <a:noFill/>
          </a:ln>
        </p:spPr>
      </p:pic>
      <p:sp>
        <p:nvSpPr>
          <p:cNvPr id="117" name="CustomShape 14"/>
          <p:cNvSpPr/>
          <p:nvPr/>
        </p:nvSpPr>
        <p:spPr>
          <a:xfrm>
            <a:off x="276120" y="4209840"/>
            <a:ext cx="743760" cy="51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서포터</a:t>
            </a:r>
            <a:endParaRPr lang="en-US" sz="1300" b="0" strike="noStrike" spc="-1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회원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8" name="CustomShape 15"/>
          <p:cNvSpPr/>
          <p:nvPr/>
        </p:nvSpPr>
        <p:spPr>
          <a:xfrm flipV="1">
            <a:off x="845640" y="2745000"/>
            <a:ext cx="1164600" cy="126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16"/>
          <p:cNvSpPr/>
          <p:nvPr/>
        </p:nvSpPr>
        <p:spPr>
          <a:xfrm flipV="1">
            <a:off x="845640" y="3211920"/>
            <a:ext cx="1164600" cy="801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17"/>
          <p:cNvSpPr/>
          <p:nvPr/>
        </p:nvSpPr>
        <p:spPr>
          <a:xfrm flipV="1">
            <a:off x="845640" y="3678480"/>
            <a:ext cx="1164600" cy="335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18"/>
          <p:cNvSpPr/>
          <p:nvPr/>
        </p:nvSpPr>
        <p:spPr>
          <a:xfrm>
            <a:off x="845640" y="4014720"/>
            <a:ext cx="1164600" cy="130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19"/>
          <p:cNvSpPr/>
          <p:nvPr/>
        </p:nvSpPr>
        <p:spPr>
          <a:xfrm>
            <a:off x="845640" y="4014720"/>
            <a:ext cx="1164600" cy="596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20"/>
          <p:cNvSpPr/>
          <p:nvPr/>
        </p:nvSpPr>
        <p:spPr>
          <a:xfrm>
            <a:off x="845640" y="4014720"/>
            <a:ext cx="1164600" cy="106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21"/>
          <p:cNvSpPr/>
          <p:nvPr/>
        </p:nvSpPr>
        <p:spPr>
          <a:xfrm>
            <a:off x="845640" y="4014720"/>
            <a:ext cx="1164600" cy="1530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22"/>
          <p:cNvSpPr/>
          <p:nvPr/>
        </p:nvSpPr>
        <p:spPr>
          <a:xfrm>
            <a:off x="845640" y="4014720"/>
            <a:ext cx="1164600" cy="1996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23"/>
          <p:cNvSpPr/>
          <p:nvPr/>
        </p:nvSpPr>
        <p:spPr>
          <a:xfrm flipV="1">
            <a:off x="845640" y="1323360"/>
            <a:ext cx="1164600" cy="43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24"/>
          <p:cNvSpPr/>
          <p:nvPr/>
        </p:nvSpPr>
        <p:spPr>
          <a:xfrm>
            <a:off x="845640" y="1760400"/>
            <a:ext cx="1164600" cy="35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25"/>
          <p:cNvSpPr/>
          <p:nvPr/>
        </p:nvSpPr>
        <p:spPr>
          <a:xfrm>
            <a:off x="2010960" y="2073240"/>
            <a:ext cx="2582640" cy="4003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의견 교환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29" name="CustomShape 26"/>
          <p:cNvSpPr/>
          <p:nvPr/>
        </p:nvSpPr>
        <p:spPr>
          <a:xfrm flipV="1">
            <a:off x="845640" y="2273040"/>
            <a:ext cx="1164600" cy="1740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27"/>
          <p:cNvSpPr/>
          <p:nvPr/>
        </p:nvSpPr>
        <p:spPr>
          <a:xfrm>
            <a:off x="845640" y="1760400"/>
            <a:ext cx="1164600" cy="512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28"/>
          <p:cNvSpPr/>
          <p:nvPr/>
        </p:nvSpPr>
        <p:spPr>
          <a:xfrm flipV="1">
            <a:off x="4594320" y="1795680"/>
            <a:ext cx="11880" cy="1882080"/>
          </a:xfrm>
          <a:prstGeom prst="bentConnector3">
            <a:avLst>
              <a:gd name="adj1" fmla="val 4361543"/>
            </a:avLst>
          </a:pr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29"/>
          <p:cNvSpPr/>
          <p:nvPr/>
        </p:nvSpPr>
        <p:spPr>
          <a:xfrm rot="16200000" flipH="1">
            <a:off x="1842480" y="3535200"/>
            <a:ext cx="1815480" cy="4204080"/>
          </a:xfrm>
          <a:prstGeom prst="bentConnector2">
            <a:avLst/>
          </a:pr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3" name="Group 30"/>
          <p:cNvGrpSpPr/>
          <p:nvPr/>
        </p:nvGrpSpPr>
        <p:grpSpPr>
          <a:xfrm>
            <a:off x="4593960" y="1323360"/>
            <a:ext cx="7503480" cy="5221440"/>
            <a:chOff x="4593960" y="1323360"/>
            <a:chExt cx="7503480" cy="5221440"/>
          </a:xfrm>
        </p:grpSpPr>
        <p:sp>
          <p:nvSpPr>
            <p:cNvPr id="134" name="CustomShape 31"/>
            <p:cNvSpPr/>
            <p:nvPr/>
          </p:nvSpPr>
          <p:spPr>
            <a:xfrm>
              <a:off x="10762200" y="3636720"/>
              <a:ext cx="1335240" cy="275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/>
            <a:lstStyle/>
            <a:p>
              <a:pPr algn="ctr">
                <a:lnSpc>
                  <a:spcPct val="100000"/>
                </a:lnSpc>
              </a:pPr>
              <a:r>
                <a:rPr lang="en-US" sz="1300" b="1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관리자</a:t>
              </a:r>
              <a:endParaRPr lang="en-US" sz="1300" b="0" strike="noStrike" spc="-1">
                <a:latin typeface="Noto Sans CJK JP"/>
              </a:endParaRPr>
            </a:p>
          </p:txBody>
        </p:sp>
        <p:grpSp>
          <p:nvGrpSpPr>
            <p:cNvPr id="135" name="Group 32"/>
            <p:cNvGrpSpPr/>
            <p:nvPr/>
          </p:nvGrpSpPr>
          <p:grpSpPr>
            <a:xfrm>
              <a:off x="4593960" y="1323360"/>
              <a:ext cx="7189560" cy="5221440"/>
              <a:chOff x="4593960" y="1323360"/>
              <a:chExt cx="7189560" cy="5221440"/>
            </a:xfrm>
          </p:grpSpPr>
          <p:pic>
            <p:nvPicPr>
              <p:cNvPr id="136" name="Google Shape;60;p13"/>
              <p:cNvPicPr/>
              <p:nvPr/>
            </p:nvPicPr>
            <p:blipFill>
              <a:blip r:embed="rId3"/>
              <a:stretch/>
            </p:blipFill>
            <p:spPr>
              <a:xfrm>
                <a:off x="11076120" y="2499480"/>
                <a:ext cx="707400" cy="11962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37" name="CustomShape 33"/>
              <p:cNvSpPr/>
              <p:nvPr/>
            </p:nvSpPr>
            <p:spPr>
              <a:xfrm flipH="1" flipV="1">
                <a:off x="10019880" y="1855080"/>
                <a:ext cx="1055160" cy="12412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8" name="CustomShape 34"/>
              <p:cNvSpPr/>
              <p:nvPr/>
            </p:nvSpPr>
            <p:spPr>
              <a:xfrm>
                <a:off x="8150760" y="163944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메인화면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39" name="CustomShape 35"/>
              <p:cNvSpPr/>
              <p:nvPr/>
            </p:nvSpPr>
            <p:spPr>
              <a:xfrm>
                <a:off x="8150760" y="31518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프로젝트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0" name="CustomShape 36"/>
              <p:cNvSpPr/>
              <p:nvPr/>
            </p:nvSpPr>
            <p:spPr>
              <a:xfrm>
                <a:off x="8150760" y="235332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결제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1" name="CustomShape 37"/>
              <p:cNvSpPr/>
              <p:nvPr/>
            </p:nvSpPr>
            <p:spPr>
              <a:xfrm>
                <a:off x="8150760" y="39078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통계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2" name="CustomShape 38"/>
              <p:cNvSpPr/>
              <p:nvPr/>
            </p:nvSpPr>
            <p:spPr>
              <a:xfrm flipH="1">
                <a:off x="10019880" y="3097800"/>
                <a:ext cx="1055160" cy="2696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3" name="CustomShape 39"/>
              <p:cNvSpPr/>
              <p:nvPr/>
            </p:nvSpPr>
            <p:spPr>
              <a:xfrm flipH="1">
                <a:off x="10019880" y="3097800"/>
                <a:ext cx="1055160" cy="10256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4" name="CustomShape 40"/>
              <p:cNvSpPr/>
              <p:nvPr/>
            </p:nvSpPr>
            <p:spPr>
              <a:xfrm flipH="1" flipV="1">
                <a:off x="10019880" y="2568960"/>
                <a:ext cx="1055160" cy="5274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5" name="CustomShape 41"/>
              <p:cNvSpPr/>
              <p:nvPr/>
            </p:nvSpPr>
            <p:spPr>
              <a:xfrm>
                <a:off x="8150760" y="53082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회원관리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6" name="CustomShape 42"/>
              <p:cNvSpPr/>
              <p:nvPr/>
            </p:nvSpPr>
            <p:spPr>
              <a:xfrm flipH="1">
                <a:off x="10019880" y="3097800"/>
                <a:ext cx="1055160" cy="24260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7" name="CustomShape 43"/>
              <p:cNvSpPr/>
              <p:nvPr/>
            </p:nvSpPr>
            <p:spPr>
              <a:xfrm flipH="1" flipV="1">
                <a:off x="4593600" y="4611600"/>
                <a:ext cx="355572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8" name="CustomShape 44"/>
              <p:cNvSpPr/>
              <p:nvPr/>
            </p:nvSpPr>
            <p:spPr>
              <a:xfrm flipH="1" flipV="1">
                <a:off x="4593600" y="1795680"/>
                <a:ext cx="3555720" cy="7729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9" name="CustomShape 45"/>
              <p:cNvSpPr/>
              <p:nvPr/>
            </p:nvSpPr>
            <p:spPr>
              <a:xfrm flipH="1" flipV="1">
                <a:off x="4593600" y="2745000"/>
                <a:ext cx="3555720" cy="6217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0" name="CustomShape 46"/>
              <p:cNvSpPr/>
              <p:nvPr/>
            </p:nvSpPr>
            <p:spPr>
              <a:xfrm flipH="1" flipV="1">
                <a:off x="4593600" y="3211920"/>
                <a:ext cx="3555720" cy="1551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1" name="CustomShape 47"/>
              <p:cNvSpPr/>
              <p:nvPr/>
            </p:nvSpPr>
            <p:spPr>
              <a:xfrm flipH="1">
                <a:off x="4593600" y="5524560"/>
                <a:ext cx="3555720" cy="205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2" name="CustomShape 48"/>
              <p:cNvSpPr/>
              <p:nvPr/>
            </p:nvSpPr>
            <p:spPr>
              <a:xfrm flipH="1">
                <a:off x="4593600" y="5524560"/>
                <a:ext cx="3555720" cy="4870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" name="CustomShape 49"/>
              <p:cNvSpPr/>
              <p:nvPr/>
            </p:nvSpPr>
            <p:spPr>
              <a:xfrm>
                <a:off x="8150760" y="458064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게시판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54" name="CustomShape 50"/>
              <p:cNvSpPr/>
              <p:nvPr/>
            </p:nvSpPr>
            <p:spPr>
              <a:xfrm flipH="1" flipV="1">
                <a:off x="4593600" y="1323360"/>
                <a:ext cx="3555720" cy="2043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" name="CustomShape 51"/>
              <p:cNvSpPr/>
              <p:nvPr/>
            </p:nvSpPr>
            <p:spPr>
              <a:xfrm rot="5400000">
                <a:off x="7493760" y="2608200"/>
                <a:ext cx="2632320" cy="5240520"/>
              </a:xfrm>
              <a:prstGeom prst="bentConnector2">
                <a:avLst/>
              </a:pr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156" name="CustomShape 52"/>
          <p:cNvSpPr/>
          <p:nvPr/>
        </p:nvSpPr>
        <p:spPr>
          <a:xfrm flipH="1">
            <a:off x="667800" y="1796400"/>
            <a:ext cx="1341720" cy="1918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7" name="Group 53"/>
          <p:cNvGrpSpPr/>
          <p:nvPr/>
        </p:nvGrpSpPr>
        <p:grpSpPr>
          <a:xfrm>
            <a:off x="4593600" y="144000"/>
            <a:ext cx="6985080" cy="6433920"/>
            <a:chOff x="4593600" y="144000"/>
            <a:chExt cx="6985080" cy="6433920"/>
          </a:xfrm>
        </p:grpSpPr>
        <p:pic>
          <p:nvPicPr>
            <p:cNvPr id="158" name="Picture 2"/>
            <p:cNvPicPr/>
            <p:nvPr/>
          </p:nvPicPr>
          <p:blipFill>
            <a:blip r:embed="rId4"/>
            <a:stretch/>
          </p:blipFill>
          <p:spPr>
            <a:xfrm>
              <a:off x="5246280" y="144000"/>
              <a:ext cx="2447280" cy="2837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9" name="Picture 3"/>
            <p:cNvPicPr/>
            <p:nvPr/>
          </p:nvPicPr>
          <p:blipFill>
            <a:blip r:embed="rId5"/>
            <a:stretch/>
          </p:blipFill>
          <p:spPr>
            <a:xfrm>
              <a:off x="6902640" y="2964600"/>
              <a:ext cx="4676040" cy="1875600"/>
            </a:xfrm>
            <a:prstGeom prst="rect">
              <a:avLst/>
            </a:prstGeom>
            <a:ln w="57240">
              <a:solidFill>
                <a:schemeClr val="bg1"/>
              </a:solidFill>
              <a:miter/>
            </a:ln>
          </p:spPr>
        </p:pic>
        <p:pic>
          <p:nvPicPr>
            <p:cNvPr id="160" name="Picture 4"/>
            <p:cNvPicPr/>
            <p:nvPr/>
          </p:nvPicPr>
          <p:blipFill>
            <a:blip r:embed="rId6"/>
            <a:stretch/>
          </p:blipFill>
          <p:spPr>
            <a:xfrm>
              <a:off x="5447880" y="4730760"/>
              <a:ext cx="2466360" cy="1847160"/>
            </a:xfrm>
            <a:prstGeom prst="rect">
              <a:avLst/>
            </a:prstGeom>
            <a:ln w="57240">
              <a:solidFill>
                <a:schemeClr val="bg1"/>
              </a:solidFill>
              <a:miter/>
            </a:ln>
          </p:spPr>
        </p:pic>
        <p:sp>
          <p:nvSpPr>
            <p:cNvPr id="161" name="CustomShape 54"/>
            <p:cNvSpPr/>
            <p:nvPr/>
          </p:nvSpPr>
          <p:spPr>
            <a:xfrm flipH="1" flipV="1">
              <a:off x="4607640" y="1323360"/>
              <a:ext cx="637200" cy="238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2" name="CustomShape 55"/>
            <p:cNvSpPr/>
            <p:nvPr/>
          </p:nvSpPr>
          <p:spPr>
            <a:xfrm flipH="1" flipV="1">
              <a:off x="4593600" y="2745000"/>
              <a:ext cx="2307600" cy="1156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3" name="CustomShape 56"/>
            <p:cNvSpPr/>
            <p:nvPr/>
          </p:nvSpPr>
          <p:spPr>
            <a:xfrm flipH="1" flipV="1">
              <a:off x="4593600" y="5545080"/>
              <a:ext cx="852840" cy="108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user_w_kb_NoticeContent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 누르면 공지사항 게시판으로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79" y="1539855"/>
            <a:ext cx="6716575" cy="455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3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61" y="150314"/>
            <a:ext cx="11048912" cy="44793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292" y="2194727"/>
            <a:ext cx="6505575" cy="39052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99070" y="150315"/>
            <a:ext cx="3385752" cy="2359620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4" idx="3"/>
            <a:endCxn id="3" idx="1"/>
          </p:cNvCxnSpPr>
          <p:nvPr/>
        </p:nvCxnSpPr>
        <p:spPr>
          <a:xfrm>
            <a:off x="4184822" y="1330125"/>
            <a:ext cx="769470" cy="105986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8167421" y="559837"/>
            <a:ext cx="3385752" cy="681134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10" idx="2"/>
          </p:cNvCxnSpPr>
          <p:nvPr/>
        </p:nvCxnSpPr>
        <p:spPr>
          <a:xfrm flipH="1">
            <a:off x="9797143" y="1240971"/>
            <a:ext cx="63154" cy="95375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799070" y="3054331"/>
            <a:ext cx="10416326" cy="752559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513" y="2585252"/>
            <a:ext cx="5594047" cy="4857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070" y="4668985"/>
            <a:ext cx="5895975" cy="657225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>
            <a:off x="3629608" y="3806890"/>
            <a:ext cx="121298" cy="82277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070" y="5365529"/>
            <a:ext cx="1714500" cy="6762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1444" y="4648899"/>
            <a:ext cx="4947666" cy="72486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4292" y="5421415"/>
            <a:ext cx="6678871" cy="56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759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manager_w_kb_NocticeBoard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등록페이지로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수정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공지사항을 수정페이지로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삭제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해당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공지사항 삭제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60" y="1750798"/>
            <a:ext cx="7467588" cy="438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8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602"/>
            <a:ext cx="12192000" cy="48969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20" y="4660466"/>
            <a:ext cx="7334250" cy="4000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53" y="5277111"/>
            <a:ext cx="4133850" cy="838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6667" y="5060516"/>
            <a:ext cx="6619875" cy="3333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6667" y="5393891"/>
            <a:ext cx="6644209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3118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304800"/>
            <a:ext cx="10048875" cy="3962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18" y="4337222"/>
            <a:ext cx="7818996" cy="457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18" y="4794422"/>
            <a:ext cx="5429250" cy="5048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118" y="5481251"/>
            <a:ext cx="8496300" cy="6229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118" y="6169600"/>
            <a:ext cx="5937164" cy="47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620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manager_w_kb_RegistNoctice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05" y="1374973"/>
            <a:ext cx="7125744" cy="473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1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1080" y="1907509"/>
            <a:ext cx="2780920" cy="15430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730" y="5191382"/>
            <a:ext cx="4728456" cy="638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730" y="5793274"/>
            <a:ext cx="5398732" cy="8655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447" y="5228656"/>
            <a:ext cx="6339553" cy="7647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9516" y="593368"/>
            <a:ext cx="6958598" cy="4171332"/>
          </a:xfrm>
          <a:prstGeom prst="rect">
            <a:avLst/>
          </a:prstGeom>
        </p:spPr>
      </p:pic>
      <p:cxnSp>
        <p:nvCxnSpPr>
          <p:cNvPr id="7" name="직선 화살표 연결선 6"/>
          <p:cNvCxnSpPr>
            <a:endCxn id="2" idx="1"/>
          </p:cNvCxnSpPr>
          <p:nvPr/>
        </p:nvCxnSpPr>
        <p:spPr>
          <a:xfrm flipV="1">
            <a:off x="7382312" y="2679034"/>
            <a:ext cx="2028768" cy="2321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>
            <a:endCxn id="2" idx="1"/>
          </p:cNvCxnSpPr>
          <p:nvPr/>
        </p:nvCxnSpPr>
        <p:spPr>
          <a:xfrm>
            <a:off x="7382312" y="1786855"/>
            <a:ext cx="2028768" cy="89217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1374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user_w_kb_Q&amp;Aboard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476735" y="2687602"/>
          <a:ext cx="3532000" cy="21057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 보이기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해당 제목을 누르면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질문한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 페이지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06" y="1615743"/>
            <a:ext cx="7306190" cy="424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23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231"/>
            <a:ext cx="12192000" cy="4512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19" y="3839687"/>
            <a:ext cx="9420225" cy="5810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19" y="4539428"/>
            <a:ext cx="94869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491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user_w_kb_RegistQ&amp;A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질문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등록버튼을 누르면 해당 질문이 등록이 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47" y="1863025"/>
            <a:ext cx="6899890" cy="418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6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65" name="CustomShape 1"/>
          <p:cNvSpPr/>
          <p:nvPr/>
        </p:nvSpPr>
        <p:spPr>
          <a:xfrm>
            <a:off x="838080" y="50760"/>
            <a:ext cx="10514880" cy="75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04" y="885120"/>
            <a:ext cx="11232032" cy="573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141" y="173733"/>
            <a:ext cx="9620250" cy="43231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141" y="4635999"/>
            <a:ext cx="8801100" cy="9429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18129"/>
            <a:ext cx="12192000" cy="91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380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manager_w_kb_Q&amp;Aboard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수정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수정버튼을 누르면 답변 수정 및 답변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50" y="1705526"/>
            <a:ext cx="7674407" cy="448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46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05" y="187430"/>
            <a:ext cx="11139813" cy="38276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91" y="4015052"/>
            <a:ext cx="9420225" cy="5810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91" y="4707632"/>
            <a:ext cx="94869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42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Manager_w_kb_RegistQ&amp;A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 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답변을 등록하면 사용자에게 답변 여부를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92" y="1493208"/>
            <a:ext cx="5392418" cy="451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9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2" y="118289"/>
            <a:ext cx="12192000" cy="429509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14604" y="149290"/>
            <a:ext cx="11803225" cy="235131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14604" y="2569319"/>
            <a:ext cx="11803225" cy="176008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4" y="4696309"/>
            <a:ext cx="8305800" cy="1752600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H="1">
            <a:off x="4124131" y="4329404"/>
            <a:ext cx="74645" cy="36389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8671" y="5903289"/>
            <a:ext cx="6430410" cy="75843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8776" y="1821198"/>
            <a:ext cx="7660305" cy="5238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8776" y="1180983"/>
            <a:ext cx="694372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user_w_kb_Q&amp;AContent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답변이 안되어있으면 답변이 안보이고 답변이 등록되어있으면 답변이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91" y="1863025"/>
            <a:ext cx="6612452" cy="41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7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55" y="250520"/>
            <a:ext cx="11613428" cy="47348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56" y="5218134"/>
            <a:ext cx="6315075" cy="304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76" y="5755709"/>
            <a:ext cx="11624154" cy="4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366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user_m_kb_NocticeBoard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446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공지글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클릭하면 해당 공지사항 내용 페이지로 이동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163" y="1664044"/>
            <a:ext cx="3190493" cy="458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7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989" y="876300"/>
            <a:ext cx="4972050" cy="5105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017" y="0"/>
            <a:ext cx="32554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756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user_m_kb_NoticeContent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446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 누르면 공지사항 게시판으로 이동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145" y="1752314"/>
            <a:ext cx="3057820" cy="425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48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68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07" y="870817"/>
            <a:ext cx="11782425" cy="588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42" y="0"/>
            <a:ext cx="3250406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305" y="141962"/>
            <a:ext cx="5934075" cy="3189916"/>
          </a:xfrm>
          <a:prstGeom prst="rect">
            <a:avLst/>
          </a:prstGeom>
        </p:spPr>
      </p:pic>
      <p:cxnSp>
        <p:nvCxnSpPr>
          <p:cNvPr id="7" name="직선 화살표 연결선 6"/>
          <p:cNvCxnSpPr>
            <a:stCxn id="5" idx="1"/>
          </p:cNvCxnSpPr>
          <p:nvPr/>
        </p:nvCxnSpPr>
        <p:spPr>
          <a:xfrm flipH="1" flipV="1">
            <a:off x="3700348" y="993913"/>
            <a:ext cx="1961957" cy="743007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236" y="3593472"/>
            <a:ext cx="4058330" cy="3167042"/>
          </a:xfrm>
          <a:prstGeom prst="rect">
            <a:avLst/>
          </a:prstGeom>
        </p:spPr>
      </p:pic>
      <p:cxnSp>
        <p:nvCxnSpPr>
          <p:cNvPr id="13" name="직선 화살표 연결선 12"/>
          <p:cNvCxnSpPr>
            <a:stCxn id="11" idx="1"/>
          </p:cNvCxnSpPr>
          <p:nvPr/>
        </p:nvCxnSpPr>
        <p:spPr>
          <a:xfrm flipH="1" flipV="1">
            <a:off x="3700348" y="3797559"/>
            <a:ext cx="2345888" cy="1379434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6003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user_m_kb_Q&amp;Aboard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382" y="1773408"/>
            <a:ext cx="3858560" cy="4344301"/>
          </a:xfrm>
          <a:prstGeom prst="rect">
            <a:avLst/>
          </a:prstGeom>
        </p:spPr>
      </p:pic>
      <p:graphicFrame>
        <p:nvGraphicFramePr>
          <p:cNvPr id="16" name="Google Shape;169;g7c553259d1_0_81"/>
          <p:cNvGraphicFramePr/>
          <p:nvPr>
            <p:extLst/>
          </p:nvPr>
        </p:nvGraphicFramePr>
        <p:xfrm>
          <a:off x="8476735" y="2687602"/>
          <a:ext cx="3532000" cy="21057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 보이기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해당 제목을 누르면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질문한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 페이지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489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465" y="0"/>
            <a:ext cx="3269316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897" y="979771"/>
            <a:ext cx="553402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42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user_m_kb_RegistQ&amp;A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질문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등록버튼을 누르면 해당 질문이 등록이 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562" y="1798126"/>
            <a:ext cx="3377387" cy="429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8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997" y="0"/>
            <a:ext cx="3091388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299" y="1038290"/>
            <a:ext cx="502920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822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user_m_kb_Q&amp;AContent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답변이 안되어있으면 답변이 안보이고 답변이 등록되어있으면 답변이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670" y="1796554"/>
            <a:ext cx="3512279" cy="429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8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12" y="137786"/>
            <a:ext cx="3133466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950" y="757564"/>
            <a:ext cx="840105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458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33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김용승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User_로그인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User_회원가입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User_마이페이지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Admin_회원관리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9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전체동의 체크박스 클릭시 모든 </a:t>
                      </a:r>
                    </a:p>
                    <a:p>
                      <a:pPr algn="l">
                        <a:defRPr sz="1500"/>
                      </a:pPr>
                      <a:r>
                        <a:t>체크박스가 일괄적으로 체크됨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필수 체크박스에 체크하지 않으면</a:t>
                      </a:r>
                    </a:p>
                    <a:p>
                      <a:pPr algn="l">
                        <a:defRPr sz="1500"/>
                      </a:pPr>
                      <a:r>
                        <a:t>다음으로 버튼클릭시 필수항목 </a:t>
                      </a:r>
                    </a:p>
                    <a:p>
                      <a:pPr algn="l">
                        <a:defRPr sz="1500"/>
                      </a:pPr>
                      <a:r>
                        <a:t>동의되지 않았다고 팝업알림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뒤로가기 클릭시 로그인 화면으로 </a:t>
                      </a:r>
                    </a:p>
                    <a:p>
                      <a:pPr algn="l">
                        <a:defRPr sz="1500"/>
                      </a:pPr>
                      <a:r>
                        <a:t>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01" name="TextBox 7"/>
          <p:cNvSpPr txBox="1"/>
          <p:nvPr/>
        </p:nvSpPr>
        <p:spPr>
          <a:xfrm>
            <a:off x="3299581" y="1479063"/>
            <a:ext cx="1696137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Fun딩 이용약관</a:t>
            </a:r>
          </a:p>
        </p:txBody>
      </p:sp>
      <p:sp>
        <p:nvSpPr>
          <p:cNvPr id="102" name="TextBox 9"/>
          <p:cNvSpPr txBox="1"/>
          <p:nvPr/>
        </p:nvSpPr>
        <p:spPr>
          <a:xfrm>
            <a:off x="3920602" y="2062477"/>
            <a:ext cx="131184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500"/>
            </a:lvl1pPr>
          </a:lstStyle>
          <a:p>
            <a:r>
              <a:t>전체동의</a:t>
            </a:r>
          </a:p>
        </p:txBody>
      </p:sp>
      <p:sp>
        <p:nvSpPr>
          <p:cNvPr id="103" name="직사각형 10"/>
          <p:cNvSpPr/>
          <p:nvPr/>
        </p:nvSpPr>
        <p:spPr>
          <a:xfrm>
            <a:off x="3594225" y="2145671"/>
            <a:ext cx="190124" cy="19012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4" name="TextBox 15"/>
          <p:cNvSpPr txBox="1"/>
          <p:nvPr/>
        </p:nvSpPr>
        <p:spPr>
          <a:xfrm>
            <a:off x="2589290" y="2779414"/>
            <a:ext cx="3610797" cy="367666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이용약관</a:t>
            </a:r>
          </a:p>
        </p:txBody>
      </p:sp>
      <p:sp>
        <p:nvSpPr>
          <p:cNvPr id="105" name="TextBox 48"/>
          <p:cNvSpPr txBox="1"/>
          <p:nvPr/>
        </p:nvSpPr>
        <p:spPr>
          <a:xfrm>
            <a:off x="3830068" y="3337850"/>
            <a:ext cx="1936537" cy="333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500"/>
            </a:pPr>
            <a:r>
              <a:t>동의합니다(필수)</a:t>
            </a:r>
          </a:p>
        </p:txBody>
      </p:sp>
      <p:sp>
        <p:nvSpPr>
          <p:cNvPr id="106" name="직사각형 49"/>
          <p:cNvSpPr/>
          <p:nvPr/>
        </p:nvSpPr>
        <p:spPr>
          <a:xfrm>
            <a:off x="3594225" y="3403875"/>
            <a:ext cx="190124" cy="19012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" name="TextBox 50"/>
          <p:cNvSpPr txBox="1"/>
          <p:nvPr/>
        </p:nvSpPr>
        <p:spPr>
          <a:xfrm>
            <a:off x="2589290" y="3858652"/>
            <a:ext cx="3610797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이용약관2</a:t>
            </a:r>
          </a:p>
        </p:txBody>
      </p:sp>
      <p:sp>
        <p:nvSpPr>
          <p:cNvPr id="108" name="TextBox 51"/>
          <p:cNvSpPr txBox="1"/>
          <p:nvPr/>
        </p:nvSpPr>
        <p:spPr>
          <a:xfrm>
            <a:off x="3830068" y="4417088"/>
            <a:ext cx="1936537" cy="333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500"/>
            </a:pPr>
            <a:r>
              <a:t>동의합니다(필수)</a:t>
            </a:r>
          </a:p>
        </p:txBody>
      </p:sp>
      <p:sp>
        <p:nvSpPr>
          <p:cNvPr id="109" name="직사각형 52"/>
          <p:cNvSpPr/>
          <p:nvPr/>
        </p:nvSpPr>
        <p:spPr>
          <a:xfrm>
            <a:off x="3594225" y="4483113"/>
            <a:ext cx="190124" cy="19012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0" name="TextBox 53"/>
          <p:cNvSpPr txBox="1"/>
          <p:nvPr/>
        </p:nvSpPr>
        <p:spPr>
          <a:xfrm>
            <a:off x="2589290" y="4940246"/>
            <a:ext cx="3610797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이용약관3</a:t>
            </a:r>
          </a:p>
        </p:txBody>
      </p:sp>
      <p:sp>
        <p:nvSpPr>
          <p:cNvPr id="111" name="TextBox 54"/>
          <p:cNvSpPr txBox="1"/>
          <p:nvPr/>
        </p:nvSpPr>
        <p:spPr>
          <a:xfrm>
            <a:off x="3830068" y="5498681"/>
            <a:ext cx="1936537" cy="333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500"/>
            </a:pPr>
            <a:r>
              <a:t>동의합니다(선택)</a:t>
            </a:r>
          </a:p>
        </p:txBody>
      </p:sp>
      <p:sp>
        <p:nvSpPr>
          <p:cNvPr id="112" name="직사각형 55"/>
          <p:cNvSpPr/>
          <p:nvPr/>
        </p:nvSpPr>
        <p:spPr>
          <a:xfrm>
            <a:off x="3594225" y="5564708"/>
            <a:ext cx="190124" cy="19012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15" name="직사각형 27"/>
          <p:cNvGrpSpPr/>
          <p:nvPr/>
        </p:nvGrpSpPr>
        <p:grpSpPr>
          <a:xfrm>
            <a:off x="3248236" y="6021840"/>
            <a:ext cx="997840" cy="397068"/>
            <a:chOff x="0" y="0"/>
            <a:chExt cx="997838" cy="397066"/>
          </a:xfrm>
        </p:grpSpPr>
        <p:sp>
          <p:nvSpPr>
            <p:cNvPr id="113" name="직사각형"/>
            <p:cNvSpPr/>
            <p:nvPr/>
          </p:nvSpPr>
          <p:spPr>
            <a:xfrm>
              <a:off x="-1" y="0"/>
              <a:ext cx="997840" cy="39706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/>
              </a:pPr>
              <a:endParaRPr/>
            </a:p>
          </p:txBody>
        </p:sp>
        <p:sp>
          <p:nvSpPr>
            <p:cNvPr id="114" name="뒤로가기"/>
            <p:cNvSpPr txBox="1"/>
            <p:nvPr/>
          </p:nvSpPr>
          <p:spPr>
            <a:xfrm>
              <a:off x="45719" y="32163"/>
              <a:ext cx="906400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/>
              </a:lvl1pPr>
            </a:lstStyle>
            <a:p>
              <a:r>
                <a:t>뒤로가기</a:t>
              </a:r>
            </a:p>
          </p:txBody>
        </p:sp>
      </p:grpSp>
      <p:grpSp>
        <p:nvGrpSpPr>
          <p:cNvPr id="118" name="직사각형 56"/>
          <p:cNvGrpSpPr/>
          <p:nvPr/>
        </p:nvGrpSpPr>
        <p:grpSpPr>
          <a:xfrm>
            <a:off x="4461400" y="6021840"/>
            <a:ext cx="997839" cy="397068"/>
            <a:chOff x="0" y="0"/>
            <a:chExt cx="997838" cy="397066"/>
          </a:xfrm>
        </p:grpSpPr>
        <p:sp>
          <p:nvSpPr>
            <p:cNvPr id="116" name="직사각형"/>
            <p:cNvSpPr/>
            <p:nvPr/>
          </p:nvSpPr>
          <p:spPr>
            <a:xfrm>
              <a:off x="-1" y="0"/>
              <a:ext cx="997840" cy="39706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/>
              </a:pPr>
              <a:endParaRPr/>
            </a:p>
          </p:txBody>
        </p:sp>
        <p:sp>
          <p:nvSpPr>
            <p:cNvPr id="117" name="다음으로"/>
            <p:cNvSpPr txBox="1"/>
            <p:nvPr/>
          </p:nvSpPr>
          <p:spPr>
            <a:xfrm>
              <a:off x="45719" y="32163"/>
              <a:ext cx="906400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/>
              </a:lvl1pPr>
            </a:lstStyle>
            <a:p>
              <a:r>
                <a:t>다음으로</a:t>
              </a:r>
            </a:p>
          </p:txBody>
        </p:sp>
      </p:grpSp>
      <p:graphicFrame>
        <p:nvGraphicFramePr>
          <p:cNvPr id="119" name="표 57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User_w_ys_access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회원가입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22" name="직사각형 58"/>
          <p:cNvGrpSpPr/>
          <p:nvPr/>
        </p:nvGrpSpPr>
        <p:grpSpPr>
          <a:xfrm>
            <a:off x="3285430" y="1927628"/>
            <a:ext cx="271605" cy="370841"/>
            <a:chOff x="0" y="0"/>
            <a:chExt cx="271603" cy="370840"/>
          </a:xfrm>
        </p:grpSpPr>
        <p:sp>
          <p:nvSpPr>
            <p:cNvPr id="120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1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25" name="직사각형 59"/>
          <p:cNvGrpSpPr/>
          <p:nvPr/>
        </p:nvGrpSpPr>
        <p:grpSpPr>
          <a:xfrm>
            <a:off x="5441131" y="3330219"/>
            <a:ext cx="271605" cy="370841"/>
            <a:chOff x="0" y="0"/>
            <a:chExt cx="271603" cy="370840"/>
          </a:xfrm>
        </p:grpSpPr>
        <p:sp>
          <p:nvSpPr>
            <p:cNvPr id="123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" name="2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28" name="직사각형 60"/>
          <p:cNvGrpSpPr/>
          <p:nvPr/>
        </p:nvGrpSpPr>
        <p:grpSpPr>
          <a:xfrm>
            <a:off x="3032911" y="5836419"/>
            <a:ext cx="271604" cy="370841"/>
            <a:chOff x="0" y="0"/>
            <a:chExt cx="271603" cy="370840"/>
          </a:xfrm>
        </p:grpSpPr>
        <p:sp>
          <p:nvSpPr>
            <p:cNvPr id="126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7" name="3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032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9845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694" y="919728"/>
            <a:ext cx="2009775" cy="1704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8697" y="4613020"/>
            <a:ext cx="2506240" cy="1715208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10800000">
            <a:off x="7264512" y="5262563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2989768" y="2208581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6494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1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94" y="944008"/>
            <a:ext cx="11095566" cy="5753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User_w_ys_joinus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회원가입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1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2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3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34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35" name="타원 34"/>
          <p:cNvSpPr/>
          <p:nvPr/>
        </p:nvSpPr>
        <p:spPr>
          <a:xfrm>
            <a:off x="716569" y="2156619"/>
            <a:ext cx="1352551" cy="1381127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ln w="9525" cap="flat">
                  <a:solidFill>
                    <a:srgbClr val="000000"/>
                  </a:solidFill>
                  <a:prstDash val="solid"/>
                  <a:round/>
                </a:ln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6" name="TextBox 89"/>
          <p:cNvSpPr txBox="1"/>
          <p:nvPr/>
        </p:nvSpPr>
        <p:spPr>
          <a:xfrm>
            <a:off x="699755" y="3685613"/>
            <a:ext cx="1369365" cy="262258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000"/>
            </a:lvl1pPr>
          </a:lstStyle>
          <a:p>
            <a:r>
              <a:t>프로필 사진 등록</a:t>
            </a:r>
          </a:p>
        </p:txBody>
      </p:sp>
      <p:grpSp>
        <p:nvGrpSpPr>
          <p:cNvPr id="139" name="직사각형 1"/>
          <p:cNvGrpSpPr/>
          <p:nvPr/>
        </p:nvGrpSpPr>
        <p:grpSpPr>
          <a:xfrm>
            <a:off x="2433304" y="2526757"/>
            <a:ext cx="1394539" cy="247651"/>
            <a:chOff x="0" y="0"/>
            <a:chExt cx="1394538" cy="247650"/>
          </a:xfrm>
        </p:grpSpPr>
        <p:sp>
          <p:nvSpPr>
            <p:cNvPr id="137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38" name="이메일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이메일</a:t>
              </a:r>
            </a:p>
          </p:txBody>
        </p:sp>
      </p:grpSp>
      <p:grpSp>
        <p:nvGrpSpPr>
          <p:cNvPr id="142" name="직사각형 11"/>
          <p:cNvGrpSpPr/>
          <p:nvPr/>
        </p:nvGrpSpPr>
        <p:grpSpPr>
          <a:xfrm>
            <a:off x="2433304" y="2845911"/>
            <a:ext cx="1394539" cy="247651"/>
            <a:chOff x="0" y="0"/>
            <a:chExt cx="1394538" cy="247650"/>
          </a:xfrm>
        </p:grpSpPr>
        <p:sp>
          <p:nvSpPr>
            <p:cNvPr id="140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41" name="비밀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</a:t>
              </a:r>
            </a:p>
          </p:txBody>
        </p:sp>
      </p:grpSp>
      <p:grpSp>
        <p:nvGrpSpPr>
          <p:cNvPr id="145" name="직사각형 12"/>
          <p:cNvGrpSpPr/>
          <p:nvPr/>
        </p:nvGrpSpPr>
        <p:grpSpPr>
          <a:xfrm>
            <a:off x="2433304" y="3164058"/>
            <a:ext cx="1394539" cy="252734"/>
            <a:chOff x="0" y="0"/>
            <a:chExt cx="1394538" cy="252732"/>
          </a:xfrm>
        </p:grpSpPr>
        <p:sp>
          <p:nvSpPr>
            <p:cNvPr id="143" name="직사각형"/>
            <p:cNvSpPr/>
            <p:nvPr/>
          </p:nvSpPr>
          <p:spPr>
            <a:xfrm>
              <a:off x="0" y="2541"/>
              <a:ext cx="1394539" cy="2476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44" name="비밀번호 확인"/>
            <p:cNvSpPr txBox="1"/>
            <p:nvPr/>
          </p:nvSpPr>
          <p:spPr>
            <a:xfrm>
              <a:off x="45719" y="0"/>
              <a:ext cx="1303100" cy="252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 확인</a:t>
              </a:r>
            </a:p>
          </p:txBody>
        </p:sp>
      </p:grpSp>
      <p:grpSp>
        <p:nvGrpSpPr>
          <p:cNvPr id="148" name="직사각형 16"/>
          <p:cNvGrpSpPr/>
          <p:nvPr/>
        </p:nvGrpSpPr>
        <p:grpSpPr>
          <a:xfrm>
            <a:off x="2433304" y="3488782"/>
            <a:ext cx="1394539" cy="247651"/>
            <a:chOff x="0" y="0"/>
            <a:chExt cx="1394538" cy="247650"/>
          </a:xfrm>
        </p:grpSpPr>
        <p:sp>
          <p:nvSpPr>
            <p:cNvPr id="146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47" name="이름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이름</a:t>
              </a:r>
            </a:p>
          </p:txBody>
        </p:sp>
      </p:grpSp>
      <p:grpSp>
        <p:nvGrpSpPr>
          <p:cNvPr id="151" name="직사각형 17"/>
          <p:cNvGrpSpPr/>
          <p:nvPr/>
        </p:nvGrpSpPr>
        <p:grpSpPr>
          <a:xfrm>
            <a:off x="2433304" y="5186862"/>
            <a:ext cx="1394539" cy="247651"/>
            <a:chOff x="0" y="0"/>
            <a:chExt cx="1394538" cy="247650"/>
          </a:xfrm>
        </p:grpSpPr>
        <p:sp>
          <p:nvSpPr>
            <p:cNvPr id="149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50" name="핸드폰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핸드폰번호</a:t>
              </a:r>
            </a:p>
          </p:txBody>
        </p:sp>
      </p:grpSp>
      <p:grpSp>
        <p:nvGrpSpPr>
          <p:cNvPr id="154" name="직사각형 18"/>
          <p:cNvGrpSpPr/>
          <p:nvPr/>
        </p:nvGrpSpPr>
        <p:grpSpPr>
          <a:xfrm>
            <a:off x="2433304" y="3808233"/>
            <a:ext cx="1394539" cy="247651"/>
            <a:chOff x="0" y="0"/>
            <a:chExt cx="1394538" cy="247650"/>
          </a:xfrm>
        </p:grpSpPr>
        <p:sp>
          <p:nvSpPr>
            <p:cNvPr id="152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53" name="생년월일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생년월일</a:t>
              </a:r>
            </a:p>
          </p:txBody>
        </p:sp>
      </p:grpSp>
      <p:sp>
        <p:nvSpPr>
          <p:cNvPr id="155" name="직사각형 2"/>
          <p:cNvSpPr/>
          <p:nvPr/>
        </p:nvSpPr>
        <p:spPr>
          <a:xfrm>
            <a:off x="4062079" y="2526240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6" name="직사각형 19"/>
          <p:cNvSpPr/>
          <p:nvPr/>
        </p:nvSpPr>
        <p:spPr>
          <a:xfrm>
            <a:off x="4062079" y="2849920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7" name="직사각형 20"/>
          <p:cNvSpPr/>
          <p:nvPr/>
        </p:nvSpPr>
        <p:spPr>
          <a:xfrm>
            <a:off x="4062079" y="3166599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8" name="직사각형 21"/>
          <p:cNvSpPr/>
          <p:nvPr/>
        </p:nvSpPr>
        <p:spPr>
          <a:xfrm>
            <a:off x="4062079" y="3492789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" name="직사각형 22"/>
          <p:cNvSpPr/>
          <p:nvPr/>
        </p:nvSpPr>
        <p:spPr>
          <a:xfrm>
            <a:off x="4062079" y="5180546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2" name="직사각형 23"/>
          <p:cNvGrpSpPr/>
          <p:nvPr/>
        </p:nvGrpSpPr>
        <p:grpSpPr>
          <a:xfrm>
            <a:off x="6447990" y="2515878"/>
            <a:ext cx="1052615" cy="247651"/>
            <a:chOff x="0" y="0"/>
            <a:chExt cx="1052614" cy="247650"/>
          </a:xfrm>
        </p:grpSpPr>
        <p:sp>
          <p:nvSpPr>
            <p:cNvPr id="160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61" name="중복확인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중복확인</a:t>
              </a:r>
            </a:p>
          </p:txBody>
        </p:sp>
      </p:grpSp>
      <p:grpSp>
        <p:nvGrpSpPr>
          <p:cNvPr id="165" name="직사각형 24"/>
          <p:cNvGrpSpPr/>
          <p:nvPr/>
        </p:nvGrpSpPr>
        <p:grpSpPr>
          <a:xfrm>
            <a:off x="6447990" y="5186862"/>
            <a:ext cx="1052615" cy="247651"/>
            <a:chOff x="0" y="0"/>
            <a:chExt cx="1052614" cy="247650"/>
          </a:xfrm>
        </p:grpSpPr>
        <p:sp>
          <p:nvSpPr>
            <p:cNvPr id="163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64" name="인증번호받기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인증번호받기</a:t>
              </a:r>
            </a:p>
          </p:txBody>
        </p:sp>
      </p:grpSp>
      <p:sp>
        <p:nvSpPr>
          <p:cNvPr id="166" name="직사각형 25"/>
          <p:cNvSpPr/>
          <p:nvPr/>
        </p:nvSpPr>
        <p:spPr>
          <a:xfrm>
            <a:off x="4062079" y="3805823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9" name="직사각형 26"/>
          <p:cNvGrpSpPr/>
          <p:nvPr/>
        </p:nvGrpSpPr>
        <p:grpSpPr>
          <a:xfrm>
            <a:off x="2433304" y="4127684"/>
            <a:ext cx="1394539" cy="247651"/>
            <a:chOff x="0" y="0"/>
            <a:chExt cx="1394538" cy="247650"/>
          </a:xfrm>
        </p:grpSpPr>
        <p:sp>
          <p:nvSpPr>
            <p:cNvPr id="167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68" name="성별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성별</a:t>
              </a:r>
            </a:p>
          </p:txBody>
        </p:sp>
      </p:grpSp>
      <p:grpSp>
        <p:nvGrpSpPr>
          <p:cNvPr id="172" name="직사각형 29"/>
          <p:cNvGrpSpPr/>
          <p:nvPr/>
        </p:nvGrpSpPr>
        <p:grpSpPr>
          <a:xfrm>
            <a:off x="4266724" y="4114184"/>
            <a:ext cx="676818" cy="243841"/>
            <a:chOff x="0" y="0"/>
            <a:chExt cx="676817" cy="243840"/>
          </a:xfrm>
        </p:grpSpPr>
        <p:sp>
          <p:nvSpPr>
            <p:cNvPr id="170" name="직사각형"/>
            <p:cNvSpPr/>
            <p:nvPr/>
          </p:nvSpPr>
          <p:spPr>
            <a:xfrm>
              <a:off x="0" y="4673"/>
              <a:ext cx="676818" cy="23449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71" name="남성"/>
            <p:cNvSpPr txBox="1"/>
            <p:nvPr/>
          </p:nvSpPr>
          <p:spPr>
            <a:xfrm>
              <a:off x="45719" y="0"/>
              <a:ext cx="585379" cy="243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남성</a:t>
              </a:r>
            </a:p>
          </p:txBody>
        </p:sp>
      </p:grpSp>
      <p:grpSp>
        <p:nvGrpSpPr>
          <p:cNvPr id="175" name="직사각형 31"/>
          <p:cNvGrpSpPr/>
          <p:nvPr/>
        </p:nvGrpSpPr>
        <p:grpSpPr>
          <a:xfrm>
            <a:off x="5459279" y="4112279"/>
            <a:ext cx="676818" cy="247651"/>
            <a:chOff x="0" y="0"/>
            <a:chExt cx="676817" cy="247650"/>
          </a:xfrm>
        </p:grpSpPr>
        <p:sp>
          <p:nvSpPr>
            <p:cNvPr id="173" name="직사각형"/>
            <p:cNvSpPr/>
            <p:nvPr/>
          </p:nvSpPr>
          <p:spPr>
            <a:xfrm>
              <a:off x="-1" y="0"/>
              <a:ext cx="67681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74" name="여성"/>
            <p:cNvSpPr txBox="1"/>
            <p:nvPr/>
          </p:nvSpPr>
          <p:spPr>
            <a:xfrm>
              <a:off x="45719" y="1904"/>
              <a:ext cx="58537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여성</a:t>
              </a:r>
            </a:p>
          </p:txBody>
        </p:sp>
      </p:grpSp>
      <p:grpSp>
        <p:nvGrpSpPr>
          <p:cNvPr id="178" name="직사각형 33"/>
          <p:cNvGrpSpPr/>
          <p:nvPr/>
        </p:nvGrpSpPr>
        <p:grpSpPr>
          <a:xfrm>
            <a:off x="2433304" y="1855334"/>
            <a:ext cx="1394539" cy="247651"/>
            <a:chOff x="0" y="0"/>
            <a:chExt cx="1394538" cy="247650"/>
          </a:xfrm>
        </p:grpSpPr>
        <p:sp>
          <p:nvSpPr>
            <p:cNvPr id="176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77" name="회원구분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회원구분</a:t>
              </a:r>
            </a:p>
          </p:txBody>
        </p:sp>
      </p:grpSp>
      <p:sp>
        <p:nvSpPr>
          <p:cNvPr id="179" name="타원 3"/>
          <p:cNvSpPr/>
          <p:nvPr/>
        </p:nvSpPr>
        <p:spPr>
          <a:xfrm>
            <a:off x="4062079" y="1913527"/>
            <a:ext cx="111753" cy="134308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2" name="직사각형 35"/>
          <p:cNvGrpSpPr/>
          <p:nvPr/>
        </p:nvGrpSpPr>
        <p:grpSpPr>
          <a:xfrm>
            <a:off x="4257671" y="1855334"/>
            <a:ext cx="866589" cy="247651"/>
            <a:chOff x="0" y="0"/>
            <a:chExt cx="866587" cy="247650"/>
          </a:xfrm>
        </p:grpSpPr>
        <p:sp>
          <p:nvSpPr>
            <p:cNvPr id="180" name="직사각형"/>
            <p:cNvSpPr/>
            <p:nvPr/>
          </p:nvSpPr>
          <p:spPr>
            <a:xfrm>
              <a:off x="0" y="0"/>
              <a:ext cx="866588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81" name="메이커회원"/>
            <p:cNvSpPr txBox="1"/>
            <p:nvPr/>
          </p:nvSpPr>
          <p:spPr>
            <a:xfrm>
              <a:off x="45720" y="1904"/>
              <a:ext cx="775148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메이커회원</a:t>
              </a:r>
            </a:p>
          </p:txBody>
        </p:sp>
      </p:grpSp>
      <p:sp>
        <p:nvSpPr>
          <p:cNvPr id="183" name="타원 36"/>
          <p:cNvSpPr/>
          <p:nvPr/>
        </p:nvSpPr>
        <p:spPr>
          <a:xfrm>
            <a:off x="5171600" y="1913527"/>
            <a:ext cx="111753" cy="134308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6" name="직사각형 37"/>
          <p:cNvGrpSpPr/>
          <p:nvPr/>
        </p:nvGrpSpPr>
        <p:grpSpPr>
          <a:xfrm>
            <a:off x="5367192" y="1855334"/>
            <a:ext cx="866589" cy="247651"/>
            <a:chOff x="0" y="0"/>
            <a:chExt cx="866587" cy="247650"/>
          </a:xfrm>
        </p:grpSpPr>
        <p:sp>
          <p:nvSpPr>
            <p:cNvPr id="184" name="직사각형"/>
            <p:cNvSpPr/>
            <p:nvPr/>
          </p:nvSpPr>
          <p:spPr>
            <a:xfrm>
              <a:off x="0" y="0"/>
              <a:ext cx="866588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85" name="서포터회원"/>
            <p:cNvSpPr txBox="1"/>
            <p:nvPr/>
          </p:nvSpPr>
          <p:spPr>
            <a:xfrm>
              <a:off x="45720" y="1904"/>
              <a:ext cx="775148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서포터회원</a:t>
              </a:r>
            </a:p>
          </p:txBody>
        </p:sp>
      </p:grpSp>
      <p:sp>
        <p:nvSpPr>
          <p:cNvPr id="187" name="타원 38"/>
          <p:cNvSpPr/>
          <p:nvPr/>
        </p:nvSpPr>
        <p:spPr>
          <a:xfrm>
            <a:off x="4062079" y="4174857"/>
            <a:ext cx="111753" cy="13430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8" name="타원 40"/>
          <p:cNvSpPr/>
          <p:nvPr/>
        </p:nvSpPr>
        <p:spPr>
          <a:xfrm>
            <a:off x="5237517" y="4174857"/>
            <a:ext cx="111753" cy="13430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1" name="직사각형 41"/>
          <p:cNvGrpSpPr/>
          <p:nvPr/>
        </p:nvGrpSpPr>
        <p:grpSpPr>
          <a:xfrm>
            <a:off x="2433304" y="5500876"/>
            <a:ext cx="1394539" cy="252734"/>
            <a:chOff x="0" y="0"/>
            <a:chExt cx="1394538" cy="252732"/>
          </a:xfrm>
        </p:grpSpPr>
        <p:sp>
          <p:nvSpPr>
            <p:cNvPr id="189" name="직사각형"/>
            <p:cNvSpPr/>
            <p:nvPr/>
          </p:nvSpPr>
          <p:spPr>
            <a:xfrm>
              <a:off x="0" y="2541"/>
              <a:ext cx="1394539" cy="2476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90" name="인증번호 입력"/>
            <p:cNvSpPr txBox="1"/>
            <p:nvPr/>
          </p:nvSpPr>
          <p:spPr>
            <a:xfrm>
              <a:off x="45719" y="0"/>
              <a:ext cx="1303100" cy="252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 입력</a:t>
              </a:r>
            </a:p>
          </p:txBody>
        </p:sp>
      </p:grpSp>
      <p:sp>
        <p:nvSpPr>
          <p:cNvPr id="192" name="직사각형 42"/>
          <p:cNvSpPr/>
          <p:nvPr/>
        </p:nvSpPr>
        <p:spPr>
          <a:xfrm>
            <a:off x="4062079" y="5487942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5" name="직사각형 43"/>
          <p:cNvGrpSpPr/>
          <p:nvPr/>
        </p:nvGrpSpPr>
        <p:grpSpPr>
          <a:xfrm>
            <a:off x="6447990" y="5493908"/>
            <a:ext cx="1052615" cy="247651"/>
            <a:chOff x="0" y="0"/>
            <a:chExt cx="1052614" cy="247650"/>
          </a:xfrm>
        </p:grpSpPr>
        <p:sp>
          <p:nvSpPr>
            <p:cNvPr id="193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94" name="인증번호확인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인증번호확인</a:t>
              </a:r>
            </a:p>
          </p:txBody>
        </p:sp>
      </p:grpSp>
      <p:grpSp>
        <p:nvGrpSpPr>
          <p:cNvPr id="198" name="직사각형 44"/>
          <p:cNvGrpSpPr/>
          <p:nvPr/>
        </p:nvGrpSpPr>
        <p:grpSpPr>
          <a:xfrm>
            <a:off x="4062079" y="6108265"/>
            <a:ext cx="1394539" cy="482789"/>
            <a:chOff x="0" y="0"/>
            <a:chExt cx="1394538" cy="482788"/>
          </a:xfrm>
        </p:grpSpPr>
        <p:sp>
          <p:nvSpPr>
            <p:cNvPr id="196" name="직사각형"/>
            <p:cNvSpPr/>
            <p:nvPr/>
          </p:nvSpPr>
          <p:spPr>
            <a:xfrm>
              <a:off x="-1" y="-1"/>
              <a:ext cx="1394540" cy="48279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97" name="회원가입 완료"/>
            <p:cNvSpPr txBox="1"/>
            <p:nvPr/>
          </p:nvSpPr>
          <p:spPr>
            <a:xfrm>
              <a:off x="45719" y="115027"/>
              <a:ext cx="1303100" cy="2527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 완료</a:t>
              </a:r>
            </a:p>
          </p:txBody>
        </p:sp>
      </p:grpSp>
      <p:sp>
        <p:nvSpPr>
          <p:cNvPr id="199" name="TextBox 4"/>
          <p:cNvSpPr txBox="1"/>
          <p:nvPr/>
        </p:nvSpPr>
        <p:spPr>
          <a:xfrm>
            <a:off x="3259247" y="1285600"/>
            <a:ext cx="2308636" cy="456566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300"/>
            </a:lvl1pPr>
          </a:lstStyle>
          <a:p>
            <a:r>
              <a:t>회원가입</a:t>
            </a:r>
          </a:p>
        </p:txBody>
      </p:sp>
      <p:grpSp>
        <p:nvGrpSpPr>
          <p:cNvPr id="202" name="직사각형 45"/>
          <p:cNvGrpSpPr/>
          <p:nvPr/>
        </p:nvGrpSpPr>
        <p:grpSpPr>
          <a:xfrm>
            <a:off x="2433304" y="4832653"/>
            <a:ext cx="1394539" cy="247651"/>
            <a:chOff x="0" y="0"/>
            <a:chExt cx="1394538" cy="247650"/>
          </a:xfrm>
        </p:grpSpPr>
        <p:sp>
          <p:nvSpPr>
            <p:cNvPr id="200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01" name="주소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주소</a:t>
              </a:r>
            </a:p>
          </p:txBody>
        </p:sp>
      </p:grpSp>
      <p:sp>
        <p:nvSpPr>
          <p:cNvPr id="203" name="직사각형 46"/>
          <p:cNvSpPr/>
          <p:nvPr/>
        </p:nvSpPr>
        <p:spPr>
          <a:xfrm>
            <a:off x="4062079" y="4826336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06" name="직사각형 47"/>
          <p:cNvGrpSpPr/>
          <p:nvPr/>
        </p:nvGrpSpPr>
        <p:grpSpPr>
          <a:xfrm>
            <a:off x="6447990" y="4832653"/>
            <a:ext cx="1052615" cy="247651"/>
            <a:chOff x="0" y="0"/>
            <a:chExt cx="1052614" cy="247650"/>
          </a:xfrm>
        </p:grpSpPr>
        <p:sp>
          <p:nvSpPr>
            <p:cNvPr id="204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05" name="주소찾기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주소찾기</a:t>
              </a:r>
            </a:p>
          </p:txBody>
        </p:sp>
      </p:grpSp>
      <p:grpSp>
        <p:nvGrpSpPr>
          <p:cNvPr id="209" name="직사각형 48"/>
          <p:cNvGrpSpPr/>
          <p:nvPr/>
        </p:nvGrpSpPr>
        <p:grpSpPr>
          <a:xfrm>
            <a:off x="2433304" y="2209686"/>
            <a:ext cx="1394539" cy="247651"/>
            <a:chOff x="0" y="0"/>
            <a:chExt cx="1394538" cy="247650"/>
          </a:xfrm>
        </p:grpSpPr>
        <p:sp>
          <p:nvSpPr>
            <p:cNvPr id="207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08" name="아이디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sp>
        <p:nvSpPr>
          <p:cNvPr id="210" name="직사각형 49"/>
          <p:cNvSpPr/>
          <p:nvPr/>
        </p:nvSpPr>
        <p:spPr>
          <a:xfrm>
            <a:off x="4062079" y="2209170"/>
            <a:ext cx="2171701" cy="23963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3" name="직사각형 50"/>
          <p:cNvGrpSpPr/>
          <p:nvPr/>
        </p:nvGrpSpPr>
        <p:grpSpPr>
          <a:xfrm>
            <a:off x="6447990" y="2208833"/>
            <a:ext cx="1052615" cy="247651"/>
            <a:chOff x="0" y="0"/>
            <a:chExt cx="1052614" cy="247650"/>
          </a:xfrm>
        </p:grpSpPr>
        <p:sp>
          <p:nvSpPr>
            <p:cNvPr id="211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12" name="중복확인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중복확인</a:t>
              </a:r>
            </a:p>
          </p:txBody>
        </p:sp>
      </p:grpSp>
      <p:grpSp>
        <p:nvGrpSpPr>
          <p:cNvPr id="216" name="직사각형 51"/>
          <p:cNvGrpSpPr/>
          <p:nvPr/>
        </p:nvGrpSpPr>
        <p:grpSpPr>
          <a:xfrm>
            <a:off x="2433304" y="4472125"/>
            <a:ext cx="1394539" cy="247651"/>
            <a:chOff x="0" y="0"/>
            <a:chExt cx="1394538" cy="247650"/>
          </a:xfrm>
        </p:grpSpPr>
        <p:sp>
          <p:nvSpPr>
            <p:cNvPr id="214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15" name="계좌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계좌번호</a:t>
              </a:r>
            </a:p>
          </p:txBody>
        </p:sp>
      </p:grpSp>
      <p:sp>
        <p:nvSpPr>
          <p:cNvPr id="217" name="직사각형 52"/>
          <p:cNvSpPr/>
          <p:nvPr/>
        </p:nvSpPr>
        <p:spPr>
          <a:xfrm>
            <a:off x="4062079" y="4465808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97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404" y="0"/>
            <a:ext cx="4289279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98" y="2302365"/>
            <a:ext cx="3487941" cy="3069974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2027978" y="3529511"/>
            <a:ext cx="1602462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587" y="5029553"/>
            <a:ext cx="5099459" cy="68557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4587" y="5640440"/>
            <a:ext cx="5099459" cy="787996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 rot="10800000">
            <a:off x="6529197" y="6353752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7613" y="963345"/>
            <a:ext cx="2686050" cy="857250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 rot="10800000">
            <a:off x="7554223" y="1101234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148903" y="833181"/>
            <a:ext cx="2883470" cy="98741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707167" y="4954663"/>
            <a:ext cx="5225299" cy="15484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758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9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User_w_ys_login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로그인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0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1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2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하단의 버튼과 이미지아이콘에 모두 링크를 걸어 어디를 눌러도 해당 화면으로 넘어갈 수 있게 설정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버튼 클릭시 SNS로그인 가능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23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24" name="TextBox 4"/>
          <p:cNvSpPr txBox="1"/>
          <p:nvPr/>
        </p:nvSpPr>
        <p:spPr>
          <a:xfrm>
            <a:off x="1139419" y="2567738"/>
            <a:ext cx="138427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로그인</a:t>
            </a:r>
          </a:p>
        </p:txBody>
      </p:sp>
      <p:grpSp>
        <p:nvGrpSpPr>
          <p:cNvPr id="227" name="직사각형 45"/>
          <p:cNvGrpSpPr/>
          <p:nvPr/>
        </p:nvGrpSpPr>
        <p:grpSpPr>
          <a:xfrm>
            <a:off x="1174875" y="3266954"/>
            <a:ext cx="769849" cy="247651"/>
            <a:chOff x="0" y="0"/>
            <a:chExt cx="769848" cy="247650"/>
          </a:xfrm>
        </p:grpSpPr>
        <p:sp>
          <p:nvSpPr>
            <p:cNvPr id="225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26" name="아이디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grpSp>
        <p:nvGrpSpPr>
          <p:cNvPr id="230" name="직사각형 46"/>
          <p:cNvGrpSpPr/>
          <p:nvPr/>
        </p:nvGrpSpPr>
        <p:grpSpPr>
          <a:xfrm>
            <a:off x="1174875" y="3779470"/>
            <a:ext cx="769849" cy="247651"/>
            <a:chOff x="0" y="0"/>
            <a:chExt cx="769848" cy="247650"/>
          </a:xfrm>
        </p:grpSpPr>
        <p:sp>
          <p:nvSpPr>
            <p:cNvPr id="228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29" name="비밀번호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</a:t>
              </a:r>
            </a:p>
          </p:txBody>
        </p:sp>
      </p:grpSp>
      <p:sp>
        <p:nvSpPr>
          <p:cNvPr id="231" name="직사각형 47"/>
          <p:cNvSpPr/>
          <p:nvPr/>
        </p:nvSpPr>
        <p:spPr>
          <a:xfrm>
            <a:off x="2184489" y="3266954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232" name="직사각형 48"/>
          <p:cNvSpPr/>
          <p:nvPr/>
        </p:nvSpPr>
        <p:spPr>
          <a:xfrm>
            <a:off x="2184489" y="3779470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grpSp>
        <p:nvGrpSpPr>
          <p:cNvPr id="235" name="직사각형 49"/>
          <p:cNvGrpSpPr/>
          <p:nvPr/>
        </p:nvGrpSpPr>
        <p:grpSpPr>
          <a:xfrm>
            <a:off x="1982557" y="4313804"/>
            <a:ext cx="769849" cy="247651"/>
            <a:chOff x="0" y="0"/>
            <a:chExt cx="769848" cy="247650"/>
          </a:xfrm>
        </p:grpSpPr>
        <p:sp>
          <p:nvSpPr>
            <p:cNvPr id="233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34" name="로그인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로그인</a:t>
              </a:r>
            </a:p>
          </p:txBody>
        </p:sp>
      </p:grpSp>
      <p:grpSp>
        <p:nvGrpSpPr>
          <p:cNvPr id="238" name="직사각형 50"/>
          <p:cNvGrpSpPr/>
          <p:nvPr/>
        </p:nvGrpSpPr>
        <p:grpSpPr>
          <a:xfrm>
            <a:off x="4557150" y="4146155"/>
            <a:ext cx="769849" cy="247651"/>
            <a:chOff x="0" y="0"/>
            <a:chExt cx="769848" cy="247650"/>
          </a:xfrm>
        </p:grpSpPr>
        <p:sp>
          <p:nvSpPr>
            <p:cNvPr id="236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37" name="회원가입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</a:t>
              </a:r>
            </a:p>
          </p:txBody>
        </p:sp>
      </p:grpSp>
      <p:sp>
        <p:nvSpPr>
          <p:cNvPr id="239" name="직사각형 7"/>
          <p:cNvSpPr/>
          <p:nvPr/>
        </p:nvSpPr>
        <p:spPr>
          <a:xfrm>
            <a:off x="552261" y="1997382"/>
            <a:ext cx="7327177" cy="351274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sp>
        <p:nvSpPr>
          <p:cNvPr id="240" name="직선 연결선 10"/>
          <p:cNvSpPr/>
          <p:nvPr/>
        </p:nvSpPr>
        <p:spPr>
          <a:xfrm flipH="1">
            <a:off x="4182700" y="1997382"/>
            <a:ext cx="33149" cy="3512745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43" name="직사각형 53"/>
          <p:cNvGrpSpPr/>
          <p:nvPr/>
        </p:nvGrpSpPr>
        <p:grpSpPr>
          <a:xfrm>
            <a:off x="5530077" y="4146155"/>
            <a:ext cx="852625" cy="247651"/>
            <a:chOff x="0" y="0"/>
            <a:chExt cx="852624" cy="247650"/>
          </a:xfrm>
        </p:grpSpPr>
        <p:sp>
          <p:nvSpPr>
            <p:cNvPr id="241" name="직사각형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42" name="아이디찾기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246" name="직사각형 54"/>
          <p:cNvGrpSpPr/>
          <p:nvPr/>
        </p:nvGrpSpPr>
        <p:grpSpPr>
          <a:xfrm>
            <a:off x="6585777" y="4146155"/>
            <a:ext cx="991980" cy="247651"/>
            <a:chOff x="0" y="0"/>
            <a:chExt cx="991978" cy="247650"/>
          </a:xfrm>
        </p:grpSpPr>
        <p:sp>
          <p:nvSpPr>
            <p:cNvPr id="244" name="직사각형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45" name="비밀번호찾기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pic>
        <p:nvPicPr>
          <p:cNvPr id="247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2346" y="3107705"/>
            <a:ext cx="819151" cy="857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0779" y="3084146"/>
            <a:ext cx="1028701" cy="942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그림 3" descr="그림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8694" y="3112721"/>
            <a:ext cx="895351" cy="914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직사각형 23"/>
          <p:cNvGrpSpPr/>
          <p:nvPr/>
        </p:nvGrpSpPr>
        <p:grpSpPr>
          <a:xfrm>
            <a:off x="4421349" y="2867783"/>
            <a:ext cx="271605" cy="370841"/>
            <a:chOff x="0" y="0"/>
            <a:chExt cx="271603" cy="370840"/>
          </a:xfrm>
        </p:grpSpPr>
        <p:sp>
          <p:nvSpPr>
            <p:cNvPr id="250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253" name="그림 24" descr="그림 2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04641" y="4700797"/>
            <a:ext cx="2080493" cy="36651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6" name="직사각형 25"/>
          <p:cNvGrpSpPr/>
          <p:nvPr/>
        </p:nvGrpSpPr>
        <p:grpSpPr>
          <a:xfrm>
            <a:off x="1068839" y="4544725"/>
            <a:ext cx="271605" cy="370841"/>
            <a:chOff x="0" y="0"/>
            <a:chExt cx="271603" cy="370840"/>
          </a:xfrm>
        </p:grpSpPr>
        <p:sp>
          <p:nvSpPr>
            <p:cNvPr id="254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5" name="2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615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2231"/>
            <a:ext cx="12192000" cy="473353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79" y="2709334"/>
            <a:ext cx="2418077" cy="7171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716"/>
            <a:ext cx="5551581" cy="2131148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2124478">
            <a:off x="1394232" y="3793233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243" y="524583"/>
            <a:ext cx="1991976" cy="22063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4199" y="4071089"/>
            <a:ext cx="5210175" cy="9429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4199" y="5201782"/>
            <a:ext cx="4191000" cy="800100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 rot="10800000">
            <a:off x="4208351" y="4597942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840581" y="4071089"/>
            <a:ext cx="5345270" cy="220033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86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8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User_a_ys_login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로그인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9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0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1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62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63" name="TextBox 4"/>
          <p:cNvSpPr txBox="1"/>
          <p:nvPr/>
        </p:nvSpPr>
        <p:spPr>
          <a:xfrm>
            <a:off x="3022540" y="2522467"/>
            <a:ext cx="138427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로그인</a:t>
            </a:r>
          </a:p>
        </p:txBody>
      </p:sp>
      <p:grpSp>
        <p:nvGrpSpPr>
          <p:cNvPr id="266" name="직사각형 45"/>
          <p:cNvGrpSpPr/>
          <p:nvPr/>
        </p:nvGrpSpPr>
        <p:grpSpPr>
          <a:xfrm>
            <a:off x="3039890" y="3103995"/>
            <a:ext cx="769850" cy="358953"/>
            <a:chOff x="0" y="0"/>
            <a:chExt cx="769848" cy="358951"/>
          </a:xfrm>
        </p:grpSpPr>
        <p:sp>
          <p:nvSpPr>
            <p:cNvPr id="264" name="직사각형"/>
            <p:cNvSpPr/>
            <p:nvPr/>
          </p:nvSpPr>
          <p:spPr>
            <a:xfrm>
              <a:off x="-1" y="0"/>
              <a:ext cx="769850" cy="3589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65" name="아이디"/>
            <p:cNvSpPr txBox="1"/>
            <p:nvPr/>
          </p:nvSpPr>
          <p:spPr>
            <a:xfrm>
              <a:off x="45719" y="57556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grpSp>
        <p:nvGrpSpPr>
          <p:cNvPr id="269" name="직사각형 46"/>
          <p:cNvGrpSpPr/>
          <p:nvPr/>
        </p:nvGrpSpPr>
        <p:grpSpPr>
          <a:xfrm>
            <a:off x="3039890" y="3734201"/>
            <a:ext cx="769850" cy="358953"/>
            <a:chOff x="0" y="0"/>
            <a:chExt cx="769848" cy="358951"/>
          </a:xfrm>
        </p:grpSpPr>
        <p:sp>
          <p:nvSpPr>
            <p:cNvPr id="267" name="직사각형"/>
            <p:cNvSpPr/>
            <p:nvPr/>
          </p:nvSpPr>
          <p:spPr>
            <a:xfrm>
              <a:off x="-1" y="0"/>
              <a:ext cx="769850" cy="3589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68" name="비밀번호"/>
            <p:cNvSpPr txBox="1"/>
            <p:nvPr/>
          </p:nvSpPr>
          <p:spPr>
            <a:xfrm>
              <a:off x="45719" y="57556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</a:t>
              </a:r>
            </a:p>
          </p:txBody>
        </p:sp>
      </p:grpSp>
      <p:sp>
        <p:nvSpPr>
          <p:cNvPr id="270" name="직사각형 47"/>
          <p:cNvSpPr/>
          <p:nvPr/>
        </p:nvSpPr>
        <p:spPr>
          <a:xfrm>
            <a:off x="4049505" y="3103995"/>
            <a:ext cx="1362699" cy="35895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271" name="직사각형 48"/>
          <p:cNvSpPr/>
          <p:nvPr/>
        </p:nvSpPr>
        <p:spPr>
          <a:xfrm>
            <a:off x="4049505" y="3734201"/>
            <a:ext cx="1362699" cy="35895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grpSp>
        <p:nvGrpSpPr>
          <p:cNvPr id="274" name="직사각형 49"/>
          <p:cNvGrpSpPr/>
          <p:nvPr/>
        </p:nvGrpSpPr>
        <p:grpSpPr>
          <a:xfrm>
            <a:off x="3847572" y="4268535"/>
            <a:ext cx="769849" cy="358953"/>
            <a:chOff x="0" y="0"/>
            <a:chExt cx="769848" cy="358951"/>
          </a:xfrm>
        </p:grpSpPr>
        <p:sp>
          <p:nvSpPr>
            <p:cNvPr id="272" name="직사각형"/>
            <p:cNvSpPr/>
            <p:nvPr/>
          </p:nvSpPr>
          <p:spPr>
            <a:xfrm>
              <a:off x="-1" y="0"/>
              <a:ext cx="769850" cy="3589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73" name="로그인"/>
            <p:cNvSpPr txBox="1"/>
            <p:nvPr/>
          </p:nvSpPr>
          <p:spPr>
            <a:xfrm>
              <a:off x="45719" y="57556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로그인</a:t>
              </a:r>
            </a:p>
          </p:txBody>
        </p:sp>
      </p:grpSp>
      <p:grpSp>
        <p:nvGrpSpPr>
          <p:cNvPr id="277" name="직사각형 50"/>
          <p:cNvGrpSpPr/>
          <p:nvPr/>
        </p:nvGrpSpPr>
        <p:grpSpPr>
          <a:xfrm>
            <a:off x="2675478" y="5884421"/>
            <a:ext cx="769849" cy="247651"/>
            <a:chOff x="0" y="0"/>
            <a:chExt cx="769848" cy="247650"/>
          </a:xfrm>
        </p:grpSpPr>
        <p:sp>
          <p:nvSpPr>
            <p:cNvPr id="275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76" name="회원가입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</a:t>
              </a:r>
            </a:p>
          </p:txBody>
        </p:sp>
      </p:grpSp>
      <p:sp>
        <p:nvSpPr>
          <p:cNvPr id="278" name="직사각형 7"/>
          <p:cNvSpPr/>
          <p:nvPr/>
        </p:nvSpPr>
        <p:spPr>
          <a:xfrm>
            <a:off x="2571182" y="1372692"/>
            <a:ext cx="3241143" cy="5091482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grpSp>
        <p:nvGrpSpPr>
          <p:cNvPr id="281" name="직사각형 53"/>
          <p:cNvGrpSpPr/>
          <p:nvPr/>
        </p:nvGrpSpPr>
        <p:grpSpPr>
          <a:xfrm>
            <a:off x="3648404" y="5884421"/>
            <a:ext cx="852625" cy="247651"/>
            <a:chOff x="0" y="0"/>
            <a:chExt cx="852624" cy="247650"/>
          </a:xfrm>
        </p:grpSpPr>
        <p:sp>
          <p:nvSpPr>
            <p:cNvPr id="279" name="직사각형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80" name="아이디찾기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284" name="직사각형 54"/>
          <p:cNvGrpSpPr/>
          <p:nvPr/>
        </p:nvGrpSpPr>
        <p:grpSpPr>
          <a:xfrm>
            <a:off x="4704105" y="5884421"/>
            <a:ext cx="991980" cy="247651"/>
            <a:chOff x="0" y="0"/>
            <a:chExt cx="991978" cy="247650"/>
          </a:xfrm>
        </p:grpSpPr>
        <p:sp>
          <p:nvSpPr>
            <p:cNvPr id="282" name="직사각형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83" name="비밀번호찾기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pic>
        <p:nvPicPr>
          <p:cNvPr id="285" name="그림 9" descr="그림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1557" y="4769017"/>
            <a:ext cx="3081877" cy="5429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3116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068" y="0"/>
            <a:ext cx="3391863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49" y="3429000"/>
            <a:ext cx="2838450" cy="2762250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3662593" y="4689526"/>
            <a:ext cx="1190064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498" y="991872"/>
            <a:ext cx="2771775" cy="4276725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 rot="10800000">
            <a:off x="7141434" y="3130234"/>
            <a:ext cx="1190064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91368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7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User_w_ys_serachId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아이디찾기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8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9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0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버튼 클릭시 이메일,핸드폰번호</a:t>
                      </a:r>
                    </a:p>
                    <a:p>
                      <a:pPr algn="l">
                        <a:defRPr sz="1500"/>
                      </a:pPr>
                      <a:r>
                        <a:t>중 선택하여 인증 방식 선택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91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92" name="TextBox 4"/>
          <p:cNvSpPr txBox="1"/>
          <p:nvPr/>
        </p:nvSpPr>
        <p:spPr>
          <a:xfrm>
            <a:off x="1139419" y="2567738"/>
            <a:ext cx="1384276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아이디 찾기</a:t>
            </a:r>
          </a:p>
        </p:txBody>
      </p:sp>
      <p:grpSp>
        <p:nvGrpSpPr>
          <p:cNvPr id="295" name="직사각형 45"/>
          <p:cNvGrpSpPr/>
          <p:nvPr/>
        </p:nvGrpSpPr>
        <p:grpSpPr>
          <a:xfrm>
            <a:off x="633744" y="3266954"/>
            <a:ext cx="986645" cy="247651"/>
            <a:chOff x="0" y="0"/>
            <a:chExt cx="986644" cy="247650"/>
          </a:xfrm>
        </p:grpSpPr>
        <p:sp>
          <p:nvSpPr>
            <p:cNvPr id="293" name="직사각형"/>
            <p:cNvSpPr/>
            <p:nvPr/>
          </p:nvSpPr>
          <p:spPr>
            <a:xfrm>
              <a:off x="-1" y="0"/>
              <a:ext cx="98664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94" name="이름"/>
            <p:cNvSpPr txBox="1"/>
            <p:nvPr/>
          </p:nvSpPr>
          <p:spPr>
            <a:xfrm>
              <a:off x="45719" y="1904"/>
              <a:ext cx="89520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이름</a:t>
              </a:r>
            </a:p>
          </p:txBody>
        </p:sp>
      </p:grpSp>
      <p:grpSp>
        <p:nvGrpSpPr>
          <p:cNvPr id="298" name="직사각형 46"/>
          <p:cNvGrpSpPr/>
          <p:nvPr/>
        </p:nvGrpSpPr>
        <p:grpSpPr>
          <a:xfrm>
            <a:off x="633743" y="3779470"/>
            <a:ext cx="992173" cy="247651"/>
            <a:chOff x="0" y="0"/>
            <a:chExt cx="992171" cy="247650"/>
          </a:xfrm>
        </p:grpSpPr>
        <p:sp>
          <p:nvSpPr>
            <p:cNvPr id="296" name="직사각형"/>
            <p:cNvSpPr/>
            <p:nvPr/>
          </p:nvSpPr>
          <p:spPr>
            <a:xfrm>
              <a:off x="0" y="0"/>
              <a:ext cx="992172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97" name="핸드폰번호"/>
            <p:cNvSpPr txBox="1"/>
            <p:nvPr/>
          </p:nvSpPr>
          <p:spPr>
            <a:xfrm>
              <a:off x="45720" y="1904"/>
              <a:ext cx="900732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핸드폰번호</a:t>
              </a:r>
            </a:p>
          </p:txBody>
        </p:sp>
      </p:grpSp>
      <p:sp>
        <p:nvSpPr>
          <p:cNvPr id="299" name="직사각형 47"/>
          <p:cNvSpPr/>
          <p:nvPr/>
        </p:nvSpPr>
        <p:spPr>
          <a:xfrm>
            <a:off x="1717212" y="3266954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300" name="직사각형 48"/>
          <p:cNvSpPr/>
          <p:nvPr/>
        </p:nvSpPr>
        <p:spPr>
          <a:xfrm>
            <a:off x="1713722" y="3779470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grpSp>
        <p:nvGrpSpPr>
          <p:cNvPr id="303" name="직사각형 49"/>
          <p:cNvGrpSpPr/>
          <p:nvPr/>
        </p:nvGrpSpPr>
        <p:grpSpPr>
          <a:xfrm>
            <a:off x="1982557" y="4774284"/>
            <a:ext cx="885917" cy="247651"/>
            <a:chOff x="0" y="0"/>
            <a:chExt cx="885915" cy="247650"/>
          </a:xfrm>
        </p:grpSpPr>
        <p:sp>
          <p:nvSpPr>
            <p:cNvPr id="301" name="직사각형"/>
            <p:cNvSpPr/>
            <p:nvPr/>
          </p:nvSpPr>
          <p:spPr>
            <a:xfrm>
              <a:off x="0" y="0"/>
              <a:ext cx="88591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02" name="아이디찾기"/>
            <p:cNvSpPr txBox="1"/>
            <p:nvPr/>
          </p:nvSpPr>
          <p:spPr>
            <a:xfrm>
              <a:off x="45720" y="1904"/>
              <a:ext cx="7944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306" name="직사각형 50"/>
          <p:cNvGrpSpPr/>
          <p:nvPr/>
        </p:nvGrpSpPr>
        <p:grpSpPr>
          <a:xfrm>
            <a:off x="4557150" y="4146155"/>
            <a:ext cx="769849" cy="247651"/>
            <a:chOff x="0" y="0"/>
            <a:chExt cx="769848" cy="247650"/>
          </a:xfrm>
        </p:grpSpPr>
        <p:sp>
          <p:nvSpPr>
            <p:cNvPr id="304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05" name="회원가입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</a:t>
              </a:r>
            </a:p>
          </p:txBody>
        </p:sp>
      </p:grpSp>
      <p:sp>
        <p:nvSpPr>
          <p:cNvPr id="307" name="직사각형 7"/>
          <p:cNvSpPr/>
          <p:nvPr/>
        </p:nvSpPr>
        <p:spPr>
          <a:xfrm>
            <a:off x="552261" y="1997382"/>
            <a:ext cx="7327177" cy="351274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sp>
        <p:nvSpPr>
          <p:cNvPr id="308" name="직선 연결선 10"/>
          <p:cNvSpPr/>
          <p:nvPr/>
        </p:nvSpPr>
        <p:spPr>
          <a:xfrm flipH="1">
            <a:off x="4182700" y="1997382"/>
            <a:ext cx="33149" cy="3512745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311" name="직사각형 53"/>
          <p:cNvGrpSpPr/>
          <p:nvPr/>
        </p:nvGrpSpPr>
        <p:grpSpPr>
          <a:xfrm>
            <a:off x="5530077" y="4146155"/>
            <a:ext cx="852625" cy="247651"/>
            <a:chOff x="0" y="0"/>
            <a:chExt cx="852624" cy="247650"/>
          </a:xfrm>
        </p:grpSpPr>
        <p:sp>
          <p:nvSpPr>
            <p:cNvPr id="309" name="직사각형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10" name="아이디찾기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314" name="직사각형 54"/>
          <p:cNvGrpSpPr/>
          <p:nvPr/>
        </p:nvGrpSpPr>
        <p:grpSpPr>
          <a:xfrm>
            <a:off x="6585777" y="4146155"/>
            <a:ext cx="991980" cy="247651"/>
            <a:chOff x="0" y="0"/>
            <a:chExt cx="991978" cy="247650"/>
          </a:xfrm>
        </p:grpSpPr>
        <p:sp>
          <p:nvSpPr>
            <p:cNvPr id="312" name="직사각형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13" name="비밀번호찾기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pic>
        <p:nvPicPr>
          <p:cNvPr id="315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2346" y="3107705"/>
            <a:ext cx="819151" cy="857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0779" y="3084146"/>
            <a:ext cx="1028701" cy="942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그림 3" descr="그림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8694" y="3112721"/>
            <a:ext cx="895351" cy="914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0" name="직사각형 23"/>
          <p:cNvGrpSpPr/>
          <p:nvPr/>
        </p:nvGrpSpPr>
        <p:grpSpPr>
          <a:xfrm>
            <a:off x="1590195" y="3492866"/>
            <a:ext cx="271605" cy="370841"/>
            <a:chOff x="0" y="0"/>
            <a:chExt cx="271603" cy="370840"/>
          </a:xfrm>
        </p:grpSpPr>
        <p:sp>
          <p:nvSpPr>
            <p:cNvPr id="318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9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23" name="직사각형 21"/>
          <p:cNvGrpSpPr/>
          <p:nvPr/>
        </p:nvGrpSpPr>
        <p:grpSpPr>
          <a:xfrm>
            <a:off x="3079792" y="3779470"/>
            <a:ext cx="1039536" cy="247651"/>
            <a:chOff x="0" y="0"/>
            <a:chExt cx="1039534" cy="247650"/>
          </a:xfrm>
        </p:grpSpPr>
        <p:sp>
          <p:nvSpPr>
            <p:cNvPr id="321" name="직사각형"/>
            <p:cNvSpPr/>
            <p:nvPr/>
          </p:nvSpPr>
          <p:spPr>
            <a:xfrm>
              <a:off x="0" y="0"/>
              <a:ext cx="1039535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22" name="인증번호발송"/>
            <p:cNvSpPr txBox="1"/>
            <p:nvPr/>
          </p:nvSpPr>
          <p:spPr>
            <a:xfrm>
              <a:off x="45720" y="1904"/>
              <a:ext cx="948095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인증번호발송</a:t>
              </a:r>
            </a:p>
          </p:txBody>
        </p:sp>
      </p:grpSp>
      <p:grpSp>
        <p:nvGrpSpPr>
          <p:cNvPr id="326" name="직사각형 24"/>
          <p:cNvGrpSpPr/>
          <p:nvPr/>
        </p:nvGrpSpPr>
        <p:grpSpPr>
          <a:xfrm>
            <a:off x="633743" y="4177621"/>
            <a:ext cx="992173" cy="396241"/>
            <a:chOff x="0" y="0"/>
            <a:chExt cx="992171" cy="396240"/>
          </a:xfrm>
        </p:grpSpPr>
        <p:sp>
          <p:nvSpPr>
            <p:cNvPr id="324" name="직사각형"/>
            <p:cNvSpPr/>
            <p:nvPr/>
          </p:nvSpPr>
          <p:spPr>
            <a:xfrm>
              <a:off x="0" y="29020"/>
              <a:ext cx="992172" cy="3382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25" name="인증번호…"/>
            <p:cNvSpPr txBox="1"/>
            <p:nvPr/>
          </p:nvSpPr>
          <p:spPr>
            <a:xfrm>
              <a:off x="45719" y="0"/>
              <a:ext cx="900733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/>
              </a:pPr>
              <a:r>
                <a:t>인증번호</a:t>
              </a:r>
            </a:p>
            <a:p>
              <a:pPr algn="ctr">
                <a:defRPr sz="1000"/>
              </a:pPr>
              <a:r>
                <a:t>입력</a:t>
              </a:r>
            </a:p>
          </p:txBody>
        </p:sp>
      </p:grpSp>
      <p:sp>
        <p:nvSpPr>
          <p:cNvPr id="327" name="직사각형 25"/>
          <p:cNvSpPr/>
          <p:nvPr/>
        </p:nvSpPr>
        <p:spPr>
          <a:xfrm>
            <a:off x="1713722" y="4242853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328" name="이등변 삼각형 9"/>
          <p:cNvSpPr/>
          <p:nvPr/>
        </p:nvSpPr>
        <p:spPr>
          <a:xfrm rot="10800000">
            <a:off x="1461335" y="3842287"/>
            <a:ext cx="146151" cy="118749"/>
          </a:xfrm>
          <a:prstGeom prst="triangle">
            <a:avLst/>
          </a:pr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370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28"/>
            <a:ext cx="12192000" cy="66475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32" y="1446879"/>
            <a:ext cx="2327731" cy="1007411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5400000">
            <a:off x="1774477" y="2381166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053" y="3671746"/>
            <a:ext cx="5200650" cy="800100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0800000">
            <a:off x="4185129" y="3863735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5053" y="4684225"/>
            <a:ext cx="2390775" cy="4953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704194" y="3532933"/>
            <a:ext cx="5345270" cy="189009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27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0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User_w_ys_serachpass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비밀번호 찾기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1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2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3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34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335" name="TextBox 4"/>
          <p:cNvSpPr txBox="1"/>
          <p:nvPr/>
        </p:nvSpPr>
        <p:spPr>
          <a:xfrm>
            <a:off x="1139419" y="2567738"/>
            <a:ext cx="2028842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비밀번호 찾기</a:t>
            </a:r>
          </a:p>
        </p:txBody>
      </p:sp>
      <p:grpSp>
        <p:nvGrpSpPr>
          <p:cNvPr id="338" name="직사각형 45"/>
          <p:cNvGrpSpPr/>
          <p:nvPr/>
        </p:nvGrpSpPr>
        <p:grpSpPr>
          <a:xfrm>
            <a:off x="633744" y="3429911"/>
            <a:ext cx="986645" cy="247651"/>
            <a:chOff x="0" y="0"/>
            <a:chExt cx="986644" cy="247650"/>
          </a:xfrm>
        </p:grpSpPr>
        <p:sp>
          <p:nvSpPr>
            <p:cNvPr id="336" name="직사각형"/>
            <p:cNvSpPr/>
            <p:nvPr/>
          </p:nvSpPr>
          <p:spPr>
            <a:xfrm>
              <a:off x="-1" y="0"/>
              <a:ext cx="98664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37" name="아이디"/>
            <p:cNvSpPr txBox="1"/>
            <p:nvPr/>
          </p:nvSpPr>
          <p:spPr>
            <a:xfrm>
              <a:off x="45719" y="1904"/>
              <a:ext cx="89520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grpSp>
        <p:nvGrpSpPr>
          <p:cNvPr id="341" name="직사각형 46"/>
          <p:cNvGrpSpPr/>
          <p:nvPr/>
        </p:nvGrpSpPr>
        <p:grpSpPr>
          <a:xfrm>
            <a:off x="633743" y="3779470"/>
            <a:ext cx="992173" cy="247651"/>
            <a:chOff x="0" y="0"/>
            <a:chExt cx="992171" cy="247650"/>
          </a:xfrm>
        </p:grpSpPr>
        <p:sp>
          <p:nvSpPr>
            <p:cNvPr id="339" name="직사각형"/>
            <p:cNvSpPr/>
            <p:nvPr/>
          </p:nvSpPr>
          <p:spPr>
            <a:xfrm>
              <a:off x="0" y="0"/>
              <a:ext cx="992172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40" name="핸드폰번호"/>
            <p:cNvSpPr txBox="1"/>
            <p:nvPr/>
          </p:nvSpPr>
          <p:spPr>
            <a:xfrm>
              <a:off x="45720" y="1904"/>
              <a:ext cx="900732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핸드폰번호</a:t>
              </a:r>
            </a:p>
          </p:txBody>
        </p:sp>
      </p:grpSp>
      <p:sp>
        <p:nvSpPr>
          <p:cNvPr id="342" name="직사각형 47"/>
          <p:cNvSpPr/>
          <p:nvPr/>
        </p:nvSpPr>
        <p:spPr>
          <a:xfrm>
            <a:off x="1717212" y="3429911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343" name="직사각형 48"/>
          <p:cNvSpPr/>
          <p:nvPr/>
        </p:nvSpPr>
        <p:spPr>
          <a:xfrm>
            <a:off x="1713722" y="3779470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grpSp>
        <p:nvGrpSpPr>
          <p:cNvPr id="346" name="직사각형 49"/>
          <p:cNvGrpSpPr/>
          <p:nvPr/>
        </p:nvGrpSpPr>
        <p:grpSpPr>
          <a:xfrm>
            <a:off x="1982557" y="4774284"/>
            <a:ext cx="977926" cy="247651"/>
            <a:chOff x="0" y="0"/>
            <a:chExt cx="977924" cy="247650"/>
          </a:xfrm>
        </p:grpSpPr>
        <p:sp>
          <p:nvSpPr>
            <p:cNvPr id="344" name="직사각형"/>
            <p:cNvSpPr/>
            <p:nvPr/>
          </p:nvSpPr>
          <p:spPr>
            <a:xfrm>
              <a:off x="0" y="0"/>
              <a:ext cx="977925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45" name="비밀번호찾기"/>
            <p:cNvSpPr txBox="1"/>
            <p:nvPr/>
          </p:nvSpPr>
          <p:spPr>
            <a:xfrm>
              <a:off x="45719" y="1904"/>
              <a:ext cx="886487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grpSp>
        <p:nvGrpSpPr>
          <p:cNvPr id="349" name="직사각형 50"/>
          <p:cNvGrpSpPr/>
          <p:nvPr/>
        </p:nvGrpSpPr>
        <p:grpSpPr>
          <a:xfrm>
            <a:off x="4557150" y="4146155"/>
            <a:ext cx="769849" cy="247651"/>
            <a:chOff x="0" y="0"/>
            <a:chExt cx="769848" cy="247650"/>
          </a:xfrm>
        </p:grpSpPr>
        <p:sp>
          <p:nvSpPr>
            <p:cNvPr id="347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48" name="회원가입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</a:t>
              </a:r>
            </a:p>
          </p:txBody>
        </p:sp>
      </p:grpSp>
      <p:sp>
        <p:nvSpPr>
          <p:cNvPr id="350" name="직사각형 7"/>
          <p:cNvSpPr/>
          <p:nvPr/>
        </p:nvSpPr>
        <p:spPr>
          <a:xfrm>
            <a:off x="552261" y="1997382"/>
            <a:ext cx="7327177" cy="351274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sp>
        <p:nvSpPr>
          <p:cNvPr id="351" name="직선 연결선 10"/>
          <p:cNvSpPr/>
          <p:nvPr/>
        </p:nvSpPr>
        <p:spPr>
          <a:xfrm flipH="1">
            <a:off x="4182700" y="1997382"/>
            <a:ext cx="33149" cy="3512745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354" name="직사각형 53"/>
          <p:cNvGrpSpPr/>
          <p:nvPr/>
        </p:nvGrpSpPr>
        <p:grpSpPr>
          <a:xfrm>
            <a:off x="5530077" y="4146155"/>
            <a:ext cx="852625" cy="247651"/>
            <a:chOff x="0" y="0"/>
            <a:chExt cx="852624" cy="247650"/>
          </a:xfrm>
        </p:grpSpPr>
        <p:sp>
          <p:nvSpPr>
            <p:cNvPr id="352" name="직사각형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53" name="아이디찾기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357" name="직사각형 54"/>
          <p:cNvGrpSpPr/>
          <p:nvPr/>
        </p:nvGrpSpPr>
        <p:grpSpPr>
          <a:xfrm>
            <a:off x="6585777" y="4146155"/>
            <a:ext cx="991980" cy="247651"/>
            <a:chOff x="0" y="0"/>
            <a:chExt cx="991978" cy="247650"/>
          </a:xfrm>
        </p:grpSpPr>
        <p:sp>
          <p:nvSpPr>
            <p:cNvPr id="355" name="직사각형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56" name="비밀번호찾기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pic>
        <p:nvPicPr>
          <p:cNvPr id="358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2346" y="3107705"/>
            <a:ext cx="819151" cy="857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0779" y="3084146"/>
            <a:ext cx="1028701" cy="942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그림 3" descr="그림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8694" y="3112721"/>
            <a:ext cx="895351" cy="914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3" name="직사각형 21"/>
          <p:cNvGrpSpPr/>
          <p:nvPr/>
        </p:nvGrpSpPr>
        <p:grpSpPr>
          <a:xfrm>
            <a:off x="3079792" y="3779470"/>
            <a:ext cx="1039536" cy="247651"/>
            <a:chOff x="0" y="0"/>
            <a:chExt cx="1039534" cy="247650"/>
          </a:xfrm>
        </p:grpSpPr>
        <p:sp>
          <p:nvSpPr>
            <p:cNvPr id="361" name="직사각형"/>
            <p:cNvSpPr/>
            <p:nvPr/>
          </p:nvSpPr>
          <p:spPr>
            <a:xfrm>
              <a:off x="0" y="0"/>
              <a:ext cx="1039535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62" name="인증번호발송"/>
            <p:cNvSpPr txBox="1"/>
            <p:nvPr/>
          </p:nvSpPr>
          <p:spPr>
            <a:xfrm>
              <a:off x="45720" y="1904"/>
              <a:ext cx="948095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인증번호발송</a:t>
              </a:r>
            </a:p>
          </p:txBody>
        </p:sp>
      </p:grpSp>
      <p:grpSp>
        <p:nvGrpSpPr>
          <p:cNvPr id="366" name="직사각형 24"/>
          <p:cNvGrpSpPr/>
          <p:nvPr/>
        </p:nvGrpSpPr>
        <p:grpSpPr>
          <a:xfrm>
            <a:off x="785586" y="4177621"/>
            <a:ext cx="840331" cy="396241"/>
            <a:chOff x="0" y="0"/>
            <a:chExt cx="840330" cy="396240"/>
          </a:xfrm>
        </p:grpSpPr>
        <p:sp>
          <p:nvSpPr>
            <p:cNvPr id="364" name="직사각형"/>
            <p:cNvSpPr/>
            <p:nvPr/>
          </p:nvSpPr>
          <p:spPr>
            <a:xfrm>
              <a:off x="0" y="29020"/>
              <a:ext cx="840331" cy="3382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65" name="인증번호…"/>
            <p:cNvSpPr txBox="1"/>
            <p:nvPr/>
          </p:nvSpPr>
          <p:spPr>
            <a:xfrm>
              <a:off x="45719" y="0"/>
              <a:ext cx="748892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/>
              </a:pPr>
              <a:r>
                <a:t>인증번호</a:t>
              </a:r>
            </a:p>
            <a:p>
              <a:pPr algn="ctr">
                <a:defRPr sz="1000"/>
              </a:pPr>
              <a:r>
                <a:t>입력</a:t>
              </a:r>
            </a:p>
          </p:txBody>
        </p:sp>
      </p:grpSp>
      <p:sp>
        <p:nvSpPr>
          <p:cNvPr id="367" name="직사각형 25"/>
          <p:cNvSpPr/>
          <p:nvPr/>
        </p:nvSpPr>
        <p:spPr>
          <a:xfrm>
            <a:off x="1713722" y="4242853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368" name="이등변 삼각형 9"/>
          <p:cNvSpPr/>
          <p:nvPr/>
        </p:nvSpPr>
        <p:spPr>
          <a:xfrm rot="10800000">
            <a:off x="1461335" y="3842287"/>
            <a:ext cx="146151" cy="118749"/>
          </a:xfrm>
          <a:prstGeom prst="triangle">
            <a:avLst/>
          </a:pr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71" name="직사각형 26"/>
          <p:cNvGrpSpPr/>
          <p:nvPr/>
        </p:nvGrpSpPr>
        <p:grpSpPr>
          <a:xfrm>
            <a:off x="633744" y="3084554"/>
            <a:ext cx="986645" cy="247651"/>
            <a:chOff x="0" y="0"/>
            <a:chExt cx="986644" cy="247650"/>
          </a:xfrm>
        </p:grpSpPr>
        <p:sp>
          <p:nvSpPr>
            <p:cNvPr id="369" name="직사각형"/>
            <p:cNvSpPr/>
            <p:nvPr/>
          </p:nvSpPr>
          <p:spPr>
            <a:xfrm>
              <a:off x="-1" y="0"/>
              <a:ext cx="98664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70" name="이름"/>
            <p:cNvSpPr txBox="1"/>
            <p:nvPr/>
          </p:nvSpPr>
          <p:spPr>
            <a:xfrm>
              <a:off x="45719" y="1904"/>
              <a:ext cx="89520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이름</a:t>
              </a:r>
            </a:p>
          </p:txBody>
        </p:sp>
      </p:grpSp>
      <p:sp>
        <p:nvSpPr>
          <p:cNvPr id="372" name="직사각형 27"/>
          <p:cNvSpPr/>
          <p:nvPr/>
        </p:nvSpPr>
        <p:spPr>
          <a:xfrm>
            <a:off x="1717212" y="3084554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822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43"/>
            <a:ext cx="12192000" cy="6821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856" y="3851919"/>
            <a:ext cx="4371975" cy="1019175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10800000">
            <a:off x="4297756" y="4071965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856" y="5006031"/>
            <a:ext cx="2219325" cy="762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952246" y="3851919"/>
            <a:ext cx="5421941" cy="20056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48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4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22" y="1048680"/>
            <a:ext cx="10234612" cy="5609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5" name="표 5"/>
          <p:cNvGraphicFramePr/>
          <p:nvPr>
            <p:extLst/>
          </p:nvPr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mypage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마이페이지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6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7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8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해당 버튼 클릭시 페이지 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29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430" name="TextBox 28"/>
          <p:cNvSpPr txBox="1"/>
          <p:nvPr/>
        </p:nvSpPr>
        <p:spPr>
          <a:xfrm>
            <a:off x="3259247" y="1285600"/>
            <a:ext cx="2308636" cy="456566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300"/>
            </a:lvl1pPr>
          </a:lstStyle>
          <a:p>
            <a:r>
              <a:t>마이페이지</a:t>
            </a:r>
          </a:p>
        </p:txBody>
      </p:sp>
      <p:grpSp>
        <p:nvGrpSpPr>
          <p:cNvPr id="433" name="직사각형 11"/>
          <p:cNvGrpSpPr/>
          <p:nvPr/>
        </p:nvGrpSpPr>
        <p:grpSpPr>
          <a:xfrm>
            <a:off x="1394233" y="2218098"/>
            <a:ext cx="2824683" cy="1620571"/>
            <a:chOff x="0" y="0"/>
            <a:chExt cx="2824681" cy="1620569"/>
          </a:xfrm>
        </p:grpSpPr>
        <p:sp>
          <p:nvSpPr>
            <p:cNvPr id="431" name="직사각형"/>
            <p:cNvSpPr/>
            <p:nvPr/>
          </p:nvSpPr>
          <p:spPr>
            <a:xfrm>
              <a:off x="-1" y="0"/>
              <a:ext cx="2824683" cy="162057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2" name="개인정보 수정"/>
            <p:cNvSpPr txBox="1"/>
            <p:nvPr/>
          </p:nvSpPr>
          <p:spPr>
            <a:xfrm>
              <a:off x="45719" y="616861"/>
              <a:ext cx="2733243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개인정보 수정</a:t>
              </a:r>
            </a:p>
          </p:txBody>
        </p:sp>
      </p:grpSp>
      <p:sp>
        <p:nvSpPr>
          <p:cNvPr id="434" name="직사각형"/>
          <p:cNvSpPr/>
          <p:nvPr/>
        </p:nvSpPr>
        <p:spPr>
          <a:xfrm>
            <a:off x="4564903" y="2218098"/>
            <a:ext cx="2824682" cy="1620571"/>
          </a:xfrm>
          <a:prstGeom prst="rect">
            <a:avLst/>
          </a:prstGeom>
          <a:solidFill>
            <a:srgbClr val="EE9842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5" name="내 펀딩 프로젝트 확인…"/>
          <p:cNvSpPr txBox="1"/>
          <p:nvPr/>
        </p:nvSpPr>
        <p:spPr>
          <a:xfrm>
            <a:off x="4610623" y="2727580"/>
            <a:ext cx="2733242" cy="601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내 펀딩 프로젝트 확인</a:t>
            </a:r>
          </a:p>
          <a:p>
            <a:pPr algn="ctr">
              <a:defRPr sz="1300">
                <a:solidFill>
                  <a:srgbClr val="FFFFFF"/>
                </a:solidFill>
              </a:defRPr>
            </a:pPr>
            <a:r>
              <a:t>(내가 참여한 펀딩, 관심 펀딩)</a:t>
            </a:r>
          </a:p>
        </p:txBody>
      </p:sp>
      <p:grpSp>
        <p:nvGrpSpPr>
          <p:cNvPr id="438" name="직사각형 30"/>
          <p:cNvGrpSpPr/>
          <p:nvPr/>
        </p:nvGrpSpPr>
        <p:grpSpPr>
          <a:xfrm>
            <a:off x="1394233" y="4052749"/>
            <a:ext cx="2824683" cy="1620571"/>
            <a:chOff x="0" y="0"/>
            <a:chExt cx="2824681" cy="1620569"/>
          </a:xfrm>
        </p:grpSpPr>
        <p:sp>
          <p:nvSpPr>
            <p:cNvPr id="436" name="직사각형"/>
            <p:cNvSpPr/>
            <p:nvPr/>
          </p:nvSpPr>
          <p:spPr>
            <a:xfrm>
              <a:off x="-1" y="0"/>
              <a:ext cx="2824683" cy="162057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7" name="예치금 관리"/>
            <p:cNvSpPr txBox="1"/>
            <p:nvPr/>
          </p:nvSpPr>
          <p:spPr>
            <a:xfrm>
              <a:off x="45719" y="616861"/>
              <a:ext cx="2733243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예치금 관리</a:t>
              </a:r>
            </a:p>
          </p:txBody>
        </p:sp>
      </p:grpSp>
      <p:grpSp>
        <p:nvGrpSpPr>
          <p:cNvPr id="441" name="직사각형 31"/>
          <p:cNvGrpSpPr/>
          <p:nvPr/>
        </p:nvGrpSpPr>
        <p:grpSpPr>
          <a:xfrm>
            <a:off x="4564903" y="4052749"/>
            <a:ext cx="2824682" cy="1620571"/>
            <a:chOff x="0" y="0"/>
            <a:chExt cx="2824681" cy="1620569"/>
          </a:xfrm>
        </p:grpSpPr>
        <p:sp>
          <p:nvSpPr>
            <p:cNvPr id="439" name="직사각형"/>
            <p:cNvSpPr/>
            <p:nvPr/>
          </p:nvSpPr>
          <p:spPr>
            <a:xfrm>
              <a:off x="-1" y="0"/>
              <a:ext cx="2824683" cy="162057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0" name="제작 프로젝트 관리"/>
            <p:cNvSpPr txBox="1"/>
            <p:nvPr/>
          </p:nvSpPr>
          <p:spPr>
            <a:xfrm>
              <a:off x="45719" y="616861"/>
              <a:ext cx="2733243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제작 프로젝트 관리</a:t>
              </a:r>
            </a:p>
          </p:txBody>
        </p:sp>
      </p:grpSp>
      <p:grpSp>
        <p:nvGrpSpPr>
          <p:cNvPr id="444" name="직사각형 32"/>
          <p:cNvGrpSpPr/>
          <p:nvPr/>
        </p:nvGrpSpPr>
        <p:grpSpPr>
          <a:xfrm>
            <a:off x="1258432" y="2107685"/>
            <a:ext cx="271604" cy="370841"/>
            <a:chOff x="0" y="0"/>
            <a:chExt cx="271603" cy="370840"/>
          </a:xfrm>
        </p:grpSpPr>
        <p:sp>
          <p:nvSpPr>
            <p:cNvPr id="442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3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060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9" name="표 5"/>
          <p:cNvGraphicFramePr/>
          <p:nvPr>
            <p:extLst/>
          </p:nvPr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private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BA0010"/>
                          </a:solidFill>
                        </a:rPr>
                        <a:t>웹&amp;앱 공통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개인정보 수정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0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1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2" name="표 13"/>
          <p:cNvGraphicFramePr/>
          <p:nvPr/>
        </p:nvGraphicFramePr>
        <p:xfrm>
          <a:off x="8509686" y="1289960"/>
          <a:ext cx="3491813" cy="5407837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회색으로 표시된 부분은</a:t>
                      </a:r>
                    </a:p>
                    <a:p>
                      <a:pPr algn="l">
                        <a:defRPr sz="1500"/>
                      </a:pPr>
                      <a:r>
                        <a:t>수정할 수 없는 내용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프로필 사진 등록시 동그란 모양으로 사진이 표시됨.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최초 서포트로 가입한 회원이 펀딩 진행을 희망할 시 버튼 클릭하여 추가정보 입력, 심사 후 메이커 회원으로 전환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63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464" name="TextBox 1"/>
          <p:cNvSpPr txBox="1"/>
          <p:nvPr/>
        </p:nvSpPr>
        <p:spPr>
          <a:xfrm>
            <a:off x="3328310" y="1283753"/>
            <a:ext cx="1638676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개인정보 수정</a:t>
            </a:r>
          </a:p>
        </p:txBody>
      </p:sp>
      <p:sp>
        <p:nvSpPr>
          <p:cNvPr id="465" name="타원 21"/>
          <p:cNvSpPr/>
          <p:nvPr/>
        </p:nvSpPr>
        <p:spPr>
          <a:xfrm>
            <a:off x="716569" y="2156619"/>
            <a:ext cx="1352551" cy="1381127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ln w="9525" cap="flat">
                  <a:solidFill>
                    <a:srgbClr val="000000"/>
                  </a:solidFill>
                  <a:prstDash val="solid"/>
                  <a:round/>
                </a:ln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6" name="TextBox 22"/>
          <p:cNvSpPr txBox="1"/>
          <p:nvPr/>
        </p:nvSpPr>
        <p:spPr>
          <a:xfrm>
            <a:off x="699755" y="3685613"/>
            <a:ext cx="1369365" cy="262258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000"/>
            </a:lvl1pPr>
          </a:lstStyle>
          <a:p>
            <a:r>
              <a:t>프로필 사진 수정</a:t>
            </a:r>
          </a:p>
        </p:txBody>
      </p:sp>
      <p:grpSp>
        <p:nvGrpSpPr>
          <p:cNvPr id="469" name="직사각형 23"/>
          <p:cNvGrpSpPr/>
          <p:nvPr/>
        </p:nvGrpSpPr>
        <p:grpSpPr>
          <a:xfrm>
            <a:off x="2631040" y="2157135"/>
            <a:ext cx="1394539" cy="247651"/>
            <a:chOff x="0" y="0"/>
            <a:chExt cx="1394538" cy="247650"/>
          </a:xfrm>
        </p:grpSpPr>
        <p:sp>
          <p:nvSpPr>
            <p:cNvPr id="467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68" name="아이디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sp>
        <p:nvSpPr>
          <p:cNvPr id="470" name="직사각형 24"/>
          <p:cNvSpPr/>
          <p:nvPr/>
        </p:nvSpPr>
        <p:spPr>
          <a:xfrm>
            <a:off x="4259815" y="2156619"/>
            <a:ext cx="2171701" cy="239635"/>
          </a:xfrm>
          <a:prstGeom prst="rect">
            <a:avLst/>
          </a:prstGeom>
          <a:solidFill>
            <a:srgbClr val="BFBFB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73" name="직사각형 25"/>
          <p:cNvGrpSpPr/>
          <p:nvPr/>
        </p:nvGrpSpPr>
        <p:grpSpPr>
          <a:xfrm>
            <a:off x="2631040" y="2518336"/>
            <a:ext cx="1394539" cy="247651"/>
            <a:chOff x="0" y="0"/>
            <a:chExt cx="1394538" cy="247650"/>
          </a:xfrm>
        </p:grpSpPr>
        <p:sp>
          <p:nvSpPr>
            <p:cNvPr id="471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72" name="비밀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</a:t>
              </a:r>
            </a:p>
          </p:txBody>
        </p:sp>
      </p:grpSp>
      <p:sp>
        <p:nvSpPr>
          <p:cNvPr id="474" name="직사각형 26"/>
          <p:cNvSpPr/>
          <p:nvPr/>
        </p:nvSpPr>
        <p:spPr>
          <a:xfrm>
            <a:off x="4259815" y="2522343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77" name="직사각형 2"/>
          <p:cNvGrpSpPr/>
          <p:nvPr/>
        </p:nvGrpSpPr>
        <p:grpSpPr>
          <a:xfrm>
            <a:off x="6536601" y="2473467"/>
            <a:ext cx="1430449" cy="333380"/>
            <a:chOff x="0" y="0"/>
            <a:chExt cx="1430448" cy="333378"/>
          </a:xfrm>
        </p:grpSpPr>
        <p:sp>
          <p:nvSpPr>
            <p:cNvPr id="475" name="직사각형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476" name="비밀번호 변경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/>
              </a:lvl1pPr>
            </a:lstStyle>
            <a:p>
              <a:r>
                <a:t>비밀번호 변경</a:t>
              </a:r>
            </a:p>
          </p:txBody>
        </p:sp>
      </p:grpSp>
      <p:grpSp>
        <p:nvGrpSpPr>
          <p:cNvPr id="480" name="직사각형 28"/>
          <p:cNvGrpSpPr/>
          <p:nvPr/>
        </p:nvGrpSpPr>
        <p:grpSpPr>
          <a:xfrm>
            <a:off x="2631040" y="2888583"/>
            <a:ext cx="1394539" cy="247651"/>
            <a:chOff x="0" y="0"/>
            <a:chExt cx="1394538" cy="247650"/>
          </a:xfrm>
        </p:grpSpPr>
        <p:sp>
          <p:nvSpPr>
            <p:cNvPr id="478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79" name="이름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이름</a:t>
              </a:r>
            </a:p>
          </p:txBody>
        </p:sp>
      </p:grpSp>
      <p:sp>
        <p:nvSpPr>
          <p:cNvPr id="481" name="직사각형 29"/>
          <p:cNvSpPr/>
          <p:nvPr/>
        </p:nvSpPr>
        <p:spPr>
          <a:xfrm>
            <a:off x="4259815" y="2888068"/>
            <a:ext cx="2171701" cy="239635"/>
          </a:xfrm>
          <a:prstGeom prst="rect">
            <a:avLst/>
          </a:prstGeom>
          <a:solidFill>
            <a:srgbClr val="BFBFB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84" name="직사각형 30"/>
          <p:cNvGrpSpPr/>
          <p:nvPr/>
        </p:nvGrpSpPr>
        <p:grpSpPr>
          <a:xfrm>
            <a:off x="2631040" y="3250815"/>
            <a:ext cx="1394539" cy="247651"/>
            <a:chOff x="0" y="0"/>
            <a:chExt cx="1394538" cy="247650"/>
          </a:xfrm>
        </p:grpSpPr>
        <p:sp>
          <p:nvSpPr>
            <p:cNvPr id="482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83" name="전화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전화번호</a:t>
              </a:r>
            </a:p>
          </p:txBody>
        </p:sp>
      </p:grpSp>
      <p:sp>
        <p:nvSpPr>
          <p:cNvPr id="485" name="직사각형 31"/>
          <p:cNvSpPr/>
          <p:nvPr/>
        </p:nvSpPr>
        <p:spPr>
          <a:xfrm>
            <a:off x="4259815" y="3250300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88" name="직사각형 32"/>
          <p:cNvGrpSpPr/>
          <p:nvPr/>
        </p:nvGrpSpPr>
        <p:grpSpPr>
          <a:xfrm>
            <a:off x="2631040" y="3613048"/>
            <a:ext cx="1394539" cy="247651"/>
            <a:chOff x="0" y="0"/>
            <a:chExt cx="1394538" cy="247650"/>
          </a:xfrm>
        </p:grpSpPr>
        <p:sp>
          <p:nvSpPr>
            <p:cNvPr id="486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87" name="주소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주소</a:t>
              </a:r>
            </a:p>
          </p:txBody>
        </p:sp>
      </p:grpSp>
      <p:sp>
        <p:nvSpPr>
          <p:cNvPr id="489" name="직사각형 33"/>
          <p:cNvSpPr/>
          <p:nvPr/>
        </p:nvSpPr>
        <p:spPr>
          <a:xfrm>
            <a:off x="4259815" y="3612531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92" name="직사각형 34"/>
          <p:cNvGrpSpPr/>
          <p:nvPr/>
        </p:nvGrpSpPr>
        <p:grpSpPr>
          <a:xfrm>
            <a:off x="6536601" y="3201423"/>
            <a:ext cx="1430449" cy="333380"/>
            <a:chOff x="0" y="0"/>
            <a:chExt cx="1430448" cy="333378"/>
          </a:xfrm>
        </p:grpSpPr>
        <p:sp>
          <p:nvSpPr>
            <p:cNvPr id="490" name="직사각형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491" name="번호 변경하기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/>
              </a:lvl1pPr>
            </a:lstStyle>
            <a:p>
              <a:r>
                <a:t>번호 변경하기</a:t>
              </a:r>
            </a:p>
          </p:txBody>
        </p:sp>
      </p:grpSp>
      <p:grpSp>
        <p:nvGrpSpPr>
          <p:cNvPr id="495" name="직사각형 35"/>
          <p:cNvGrpSpPr/>
          <p:nvPr/>
        </p:nvGrpSpPr>
        <p:grpSpPr>
          <a:xfrm>
            <a:off x="6536601" y="3563655"/>
            <a:ext cx="1430449" cy="333380"/>
            <a:chOff x="0" y="0"/>
            <a:chExt cx="1430448" cy="333378"/>
          </a:xfrm>
        </p:grpSpPr>
        <p:sp>
          <p:nvSpPr>
            <p:cNvPr id="493" name="직사각형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494" name="주소 변경하기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/>
              </a:lvl1pPr>
            </a:lstStyle>
            <a:p>
              <a:r>
                <a:t>주소 변경하기</a:t>
              </a:r>
            </a:p>
          </p:txBody>
        </p:sp>
      </p:grpSp>
      <p:sp>
        <p:nvSpPr>
          <p:cNvPr id="496" name="TextBox 36"/>
          <p:cNvSpPr txBox="1"/>
          <p:nvPr/>
        </p:nvSpPr>
        <p:spPr>
          <a:xfrm>
            <a:off x="699755" y="3994744"/>
            <a:ext cx="1369365" cy="262259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000"/>
            </a:lvl1pPr>
          </a:lstStyle>
          <a:p>
            <a:r>
              <a:t>메이커 회원 전환</a:t>
            </a:r>
          </a:p>
        </p:txBody>
      </p:sp>
      <p:grpSp>
        <p:nvGrpSpPr>
          <p:cNvPr id="499" name="직사각형 37"/>
          <p:cNvGrpSpPr/>
          <p:nvPr/>
        </p:nvGrpSpPr>
        <p:grpSpPr>
          <a:xfrm>
            <a:off x="2631040" y="4718973"/>
            <a:ext cx="1394539" cy="252734"/>
            <a:chOff x="0" y="0"/>
            <a:chExt cx="1394538" cy="252732"/>
          </a:xfrm>
        </p:grpSpPr>
        <p:sp>
          <p:nvSpPr>
            <p:cNvPr id="497" name="직사각형"/>
            <p:cNvSpPr/>
            <p:nvPr/>
          </p:nvSpPr>
          <p:spPr>
            <a:xfrm>
              <a:off x="0" y="2541"/>
              <a:ext cx="1394539" cy="2476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98" name="관심 카테고리"/>
            <p:cNvSpPr txBox="1"/>
            <p:nvPr/>
          </p:nvSpPr>
          <p:spPr>
            <a:xfrm>
              <a:off x="45719" y="0"/>
              <a:ext cx="1303100" cy="252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관심 카테고리</a:t>
              </a:r>
            </a:p>
          </p:txBody>
        </p:sp>
      </p:grpSp>
      <p:grpSp>
        <p:nvGrpSpPr>
          <p:cNvPr id="502" name="직사각형 38"/>
          <p:cNvGrpSpPr/>
          <p:nvPr/>
        </p:nvGrpSpPr>
        <p:grpSpPr>
          <a:xfrm>
            <a:off x="4259815" y="4721514"/>
            <a:ext cx="873500" cy="247651"/>
            <a:chOff x="0" y="0"/>
            <a:chExt cx="873499" cy="247650"/>
          </a:xfrm>
        </p:grpSpPr>
        <p:sp>
          <p:nvSpPr>
            <p:cNvPr id="500" name="직사각형"/>
            <p:cNvSpPr/>
            <p:nvPr/>
          </p:nvSpPr>
          <p:spPr>
            <a:xfrm>
              <a:off x="-1" y="0"/>
              <a:ext cx="873501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01" name="IT"/>
            <p:cNvSpPr txBox="1"/>
            <p:nvPr/>
          </p:nvSpPr>
          <p:spPr>
            <a:xfrm>
              <a:off x="45719" y="1904"/>
              <a:ext cx="782061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IT</a:t>
              </a:r>
            </a:p>
          </p:txBody>
        </p:sp>
      </p:grpSp>
      <p:grpSp>
        <p:nvGrpSpPr>
          <p:cNvPr id="505" name="직사각형 40"/>
          <p:cNvGrpSpPr/>
          <p:nvPr/>
        </p:nvGrpSpPr>
        <p:grpSpPr>
          <a:xfrm>
            <a:off x="5311883" y="4721514"/>
            <a:ext cx="873500" cy="247651"/>
            <a:chOff x="0" y="0"/>
            <a:chExt cx="873499" cy="247650"/>
          </a:xfrm>
        </p:grpSpPr>
        <p:sp>
          <p:nvSpPr>
            <p:cNvPr id="503" name="직사각형"/>
            <p:cNvSpPr/>
            <p:nvPr/>
          </p:nvSpPr>
          <p:spPr>
            <a:xfrm>
              <a:off x="-1" y="0"/>
              <a:ext cx="873501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04" name="가전제품"/>
            <p:cNvSpPr txBox="1"/>
            <p:nvPr/>
          </p:nvSpPr>
          <p:spPr>
            <a:xfrm>
              <a:off x="45719" y="1904"/>
              <a:ext cx="782061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가전제품</a:t>
              </a:r>
            </a:p>
          </p:txBody>
        </p:sp>
      </p:grpSp>
      <p:grpSp>
        <p:nvGrpSpPr>
          <p:cNvPr id="508" name="직사각형 41"/>
          <p:cNvGrpSpPr/>
          <p:nvPr/>
        </p:nvGrpSpPr>
        <p:grpSpPr>
          <a:xfrm>
            <a:off x="6363951" y="4721514"/>
            <a:ext cx="873500" cy="247651"/>
            <a:chOff x="0" y="0"/>
            <a:chExt cx="873499" cy="247650"/>
          </a:xfrm>
        </p:grpSpPr>
        <p:sp>
          <p:nvSpPr>
            <p:cNvPr id="506" name="직사각형"/>
            <p:cNvSpPr/>
            <p:nvPr/>
          </p:nvSpPr>
          <p:spPr>
            <a:xfrm>
              <a:off x="-1" y="0"/>
              <a:ext cx="873501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07" name="환경"/>
            <p:cNvSpPr txBox="1"/>
            <p:nvPr/>
          </p:nvSpPr>
          <p:spPr>
            <a:xfrm>
              <a:off x="45719" y="1904"/>
              <a:ext cx="782061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환경</a:t>
              </a:r>
            </a:p>
          </p:txBody>
        </p:sp>
      </p:grpSp>
      <p:grpSp>
        <p:nvGrpSpPr>
          <p:cNvPr id="511" name="직사각형 42"/>
          <p:cNvGrpSpPr/>
          <p:nvPr/>
        </p:nvGrpSpPr>
        <p:grpSpPr>
          <a:xfrm>
            <a:off x="2631040" y="3975279"/>
            <a:ext cx="1394539" cy="247651"/>
            <a:chOff x="0" y="0"/>
            <a:chExt cx="1394538" cy="247650"/>
          </a:xfrm>
        </p:grpSpPr>
        <p:sp>
          <p:nvSpPr>
            <p:cNvPr id="509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10" name="이메일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이메일</a:t>
              </a:r>
            </a:p>
          </p:txBody>
        </p:sp>
      </p:grpSp>
      <p:sp>
        <p:nvSpPr>
          <p:cNvPr id="512" name="직사각형 43"/>
          <p:cNvSpPr/>
          <p:nvPr/>
        </p:nvSpPr>
        <p:spPr>
          <a:xfrm>
            <a:off x="4259815" y="3974763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15" name="직사각형 44"/>
          <p:cNvGrpSpPr/>
          <p:nvPr/>
        </p:nvGrpSpPr>
        <p:grpSpPr>
          <a:xfrm>
            <a:off x="6536601" y="3925887"/>
            <a:ext cx="1430449" cy="333380"/>
            <a:chOff x="0" y="0"/>
            <a:chExt cx="1430448" cy="333378"/>
          </a:xfrm>
        </p:grpSpPr>
        <p:sp>
          <p:nvSpPr>
            <p:cNvPr id="513" name="직사각형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514" name="메일 변경하기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/>
              </a:lvl1pPr>
            </a:lstStyle>
            <a:p>
              <a:r>
                <a:t>메일 변경하기</a:t>
              </a:r>
            </a:p>
          </p:txBody>
        </p:sp>
      </p:grpSp>
      <p:grpSp>
        <p:nvGrpSpPr>
          <p:cNvPr id="518" name="직사각형 51"/>
          <p:cNvGrpSpPr/>
          <p:nvPr/>
        </p:nvGrpSpPr>
        <p:grpSpPr>
          <a:xfrm>
            <a:off x="2631040" y="4329495"/>
            <a:ext cx="1394539" cy="247651"/>
            <a:chOff x="0" y="0"/>
            <a:chExt cx="1394538" cy="247650"/>
          </a:xfrm>
        </p:grpSpPr>
        <p:sp>
          <p:nvSpPr>
            <p:cNvPr id="516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17" name="계좌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계좌번호</a:t>
              </a:r>
            </a:p>
          </p:txBody>
        </p:sp>
      </p:grpSp>
      <p:sp>
        <p:nvSpPr>
          <p:cNvPr id="519" name="직사각형 52"/>
          <p:cNvSpPr/>
          <p:nvPr/>
        </p:nvSpPr>
        <p:spPr>
          <a:xfrm>
            <a:off x="4259815" y="4328979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22" name="직사각형 57"/>
          <p:cNvGrpSpPr/>
          <p:nvPr/>
        </p:nvGrpSpPr>
        <p:grpSpPr>
          <a:xfrm>
            <a:off x="6536601" y="4280103"/>
            <a:ext cx="1430449" cy="333380"/>
            <a:chOff x="0" y="0"/>
            <a:chExt cx="1430448" cy="333378"/>
          </a:xfrm>
        </p:grpSpPr>
        <p:sp>
          <p:nvSpPr>
            <p:cNvPr id="520" name="직사각형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521" name="계좌 변경하기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/>
              </a:lvl1pPr>
            </a:lstStyle>
            <a:p>
              <a:r>
                <a:t>계좌 변경하기</a:t>
              </a:r>
            </a:p>
          </p:txBody>
        </p:sp>
      </p:grpSp>
      <p:grpSp>
        <p:nvGrpSpPr>
          <p:cNvPr id="525" name="직사각형 58"/>
          <p:cNvGrpSpPr/>
          <p:nvPr/>
        </p:nvGrpSpPr>
        <p:grpSpPr>
          <a:xfrm>
            <a:off x="3572448" y="5500287"/>
            <a:ext cx="1394540" cy="482789"/>
            <a:chOff x="0" y="0"/>
            <a:chExt cx="1394538" cy="482788"/>
          </a:xfrm>
        </p:grpSpPr>
        <p:sp>
          <p:nvSpPr>
            <p:cNvPr id="523" name="직사각형"/>
            <p:cNvSpPr/>
            <p:nvPr/>
          </p:nvSpPr>
          <p:spPr>
            <a:xfrm>
              <a:off x="-1" y="-1"/>
              <a:ext cx="1394540" cy="48279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24" name="회원정보 수정 완료"/>
            <p:cNvSpPr txBox="1"/>
            <p:nvPr/>
          </p:nvSpPr>
          <p:spPr>
            <a:xfrm>
              <a:off x="45719" y="115027"/>
              <a:ext cx="1303100" cy="2527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회원정보 수정 완료</a:t>
              </a:r>
            </a:p>
          </p:txBody>
        </p:sp>
      </p:grpSp>
      <p:grpSp>
        <p:nvGrpSpPr>
          <p:cNvPr id="528" name="직사각형 3"/>
          <p:cNvGrpSpPr/>
          <p:nvPr/>
        </p:nvGrpSpPr>
        <p:grpSpPr>
          <a:xfrm>
            <a:off x="6363951" y="1860626"/>
            <a:ext cx="271605" cy="370841"/>
            <a:chOff x="0" y="0"/>
            <a:chExt cx="271603" cy="370840"/>
          </a:xfrm>
        </p:grpSpPr>
        <p:sp>
          <p:nvSpPr>
            <p:cNvPr id="526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7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531" name="직사각형 59"/>
          <p:cNvGrpSpPr/>
          <p:nvPr/>
        </p:nvGrpSpPr>
        <p:grpSpPr>
          <a:xfrm>
            <a:off x="1797515" y="2056925"/>
            <a:ext cx="271605" cy="370841"/>
            <a:chOff x="0" y="0"/>
            <a:chExt cx="271603" cy="370840"/>
          </a:xfrm>
        </p:grpSpPr>
        <p:sp>
          <p:nvSpPr>
            <p:cNvPr id="529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0" name="2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534" name="직사각형 60"/>
          <p:cNvGrpSpPr/>
          <p:nvPr/>
        </p:nvGrpSpPr>
        <p:grpSpPr>
          <a:xfrm>
            <a:off x="2013448" y="4139551"/>
            <a:ext cx="271605" cy="370841"/>
            <a:chOff x="0" y="0"/>
            <a:chExt cx="271603" cy="370840"/>
          </a:xfrm>
        </p:grpSpPr>
        <p:sp>
          <p:nvSpPr>
            <p:cNvPr id="532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3" name="3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390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056" y="0"/>
            <a:ext cx="8481303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341" y="696503"/>
            <a:ext cx="5153025" cy="8477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696171" y="541391"/>
            <a:ext cx="5421941" cy="14594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 rot="10800000">
            <a:off x="6103474" y="912304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4852" y="2155928"/>
            <a:ext cx="5435151" cy="3648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8062" y="2622652"/>
            <a:ext cx="5413898" cy="35737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692560" y="2071628"/>
            <a:ext cx="5421941" cy="100408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6" name="표 5"/>
          <p:cNvGraphicFramePr/>
          <p:nvPr>
            <p:extLst/>
          </p:nvPr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User_a_ys_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mypage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마이페이지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47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4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49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해당 메뉴 클릭 시 하단의 출력화면에    웹페이지와 동일한 내용의 모바일 화면이 출력됨.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50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451" name="직사각형 7"/>
          <p:cNvSpPr/>
          <p:nvPr/>
        </p:nvSpPr>
        <p:spPr>
          <a:xfrm>
            <a:off x="2571182" y="1372692"/>
            <a:ext cx="3241143" cy="5091483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sp>
        <p:nvSpPr>
          <p:cNvPr id="452" name="TextBox 28"/>
          <p:cNvSpPr txBox="1"/>
          <p:nvPr/>
        </p:nvSpPr>
        <p:spPr>
          <a:xfrm>
            <a:off x="3037436" y="1380572"/>
            <a:ext cx="2308635" cy="456566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300"/>
            </a:lvl1pPr>
          </a:lstStyle>
          <a:p>
            <a:r>
              <a:t>마이페이지</a:t>
            </a:r>
          </a:p>
        </p:txBody>
      </p:sp>
      <p:graphicFrame>
        <p:nvGraphicFramePr>
          <p:cNvPr id="453" name="표"/>
          <p:cNvGraphicFramePr/>
          <p:nvPr/>
        </p:nvGraphicFramePr>
        <p:xfrm>
          <a:off x="2777656" y="2159247"/>
          <a:ext cx="2828192" cy="466090"/>
        </p:xfrm>
        <a:graphic>
          <a:graphicData uri="http://schemas.openxmlformats.org/drawingml/2006/table">
            <a:tbl>
              <a:tblPr bandRow="1"/>
              <a:tblGrid>
                <a:gridCol w="707048"/>
                <a:gridCol w="707048"/>
                <a:gridCol w="707048"/>
                <a:gridCol w="707048"/>
              </a:tblGrid>
              <a:tr h="4660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개인정보
수정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예치금관리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펀딩 
프로젝트
확인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제작
프로젝트
관리</a:t>
                      </a:r>
                    </a:p>
                  </a:txBody>
                  <a:tcPr marL="0" marR="0" marT="0" marB="0" anchor="ctr" horzOverflow="overflow"/>
                </a:tc>
              </a:tr>
            </a:tbl>
          </a:graphicData>
        </a:graphic>
      </p:graphicFrame>
      <p:sp>
        <p:nvSpPr>
          <p:cNvPr id="454" name="출력화면"/>
          <p:cNvSpPr/>
          <p:nvPr/>
        </p:nvSpPr>
        <p:spPr>
          <a:xfrm>
            <a:off x="2789919" y="2961736"/>
            <a:ext cx="2828195" cy="3338281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출력화면</a:t>
            </a:r>
          </a:p>
        </p:txBody>
      </p:sp>
      <p:grpSp>
        <p:nvGrpSpPr>
          <p:cNvPr id="457" name="직사각형 23"/>
          <p:cNvGrpSpPr/>
          <p:nvPr/>
        </p:nvGrpSpPr>
        <p:grpSpPr>
          <a:xfrm>
            <a:off x="2628757" y="1894323"/>
            <a:ext cx="271605" cy="370841"/>
            <a:chOff x="0" y="0"/>
            <a:chExt cx="271603" cy="370840"/>
          </a:xfrm>
        </p:grpSpPr>
        <p:sp>
          <p:nvSpPr>
            <p:cNvPr id="455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6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48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954" y="0"/>
            <a:ext cx="3404092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95" y="243877"/>
            <a:ext cx="3067050" cy="285750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3648544" y="1937547"/>
            <a:ext cx="950616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95" y="3928396"/>
            <a:ext cx="2562225" cy="2390775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8717233">
            <a:off x="2615063" y="3010773"/>
            <a:ext cx="2187637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0855" y="1348635"/>
            <a:ext cx="3228975" cy="3200400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 rot="10800000">
            <a:off x="7915741" y="3111967"/>
            <a:ext cx="950616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4095" y="3394698"/>
            <a:ext cx="238450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rPr>
              <a:t>Drawable</a:t>
            </a:r>
            <a:r>
              <a:rPr kumimoji="0" lang="en-US" altLang="ko-KR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rPr>
              <a:t>파일 연결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9850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6" name="표 5"/>
          <p:cNvGraphicFramePr/>
          <p:nvPr>
            <p:extLst/>
          </p:nvPr>
        </p:nvGraphicFramePr>
        <p:xfrm>
          <a:off x="131601" y="115758"/>
          <a:ext cx="3313726" cy="112776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projectlist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solidFill>
                            <a:srgbClr val="0070C0"/>
                          </a:solidFill>
                        </a:rPr>
                        <a:t>제작 프로젝트 관리
(리스트)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37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3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39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내가 제작등록한 펀딩프로젝트 목록을 확인할 수 있으며 제목 클릭시 메이커회원 전용 상세페이지로 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40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541" name="TextBox 46"/>
          <p:cNvSpPr txBox="1"/>
          <p:nvPr/>
        </p:nvSpPr>
        <p:spPr>
          <a:xfrm>
            <a:off x="3156297" y="1283753"/>
            <a:ext cx="2293893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제작 프로젝트 관리</a:t>
            </a:r>
          </a:p>
        </p:txBody>
      </p:sp>
      <p:graphicFrame>
        <p:nvGraphicFramePr>
          <p:cNvPr id="542" name="Google Shape;356;g6d93730c97_0_26"/>
          <p:cNvGraphicFramePr/>
          <p:nvPr/>
        </p:nvGraphicFramePr>
        <p:xfrm>
          <a:off x="592025" y="2207045"/>
          <a:ext cx="7438306" cy="4756340"/>
        </p:xfrm>
        <a:graphic>
          <a:graphicData uri="http://schemas.openxmlformats.org/drawingml/2006/table">
            <a:tbl>
              <a:tblPr/>
              <a:tblGrid>
                <a:gridCol w="492353"/>
                <a:gridCol w="879491"/>
                <a:gridCol w="2537579"/>
                <a:gridCol w="745212"/>
                <a:gridCol w="1377344"/>
                <a:gridCol w="1406327"/>
              </a:tblGrid>
              <a:tr h="396200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형태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제목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조회수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t>펀딩금액(%)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펀딩마감일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투자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r>
                        <a:t>[Fun딩 단독] 앰플, 중요한 유해환경 차단제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150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3,589,500(89%)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2020-03-25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리워드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r>
                        <a:t>ANKER의 프리미엄 사운드 바. 돌비 애트모스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1025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11,569,000(105%)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2020-02-15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43" name="Google Shape;357;g6d93730c97_0_26"/>
          <p:cNvSpPr/>
          <p:nvPr/>
        </p:nvSpPr>
        <p:spPr>
          <a:xfrm>
            <a:off x="710002" y="2339443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4" name="Google Shape;358;g6d93730c97_0_26"/>
          <p:cNvSpPr/>
          <p:nvPr/>
        </p:nvSpPr>
        <p:spPr>
          <a:xfrm>
            <a:off x="710002" y="2753867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5" name="Google Shape;359;g6d93730c97_0_26"/>
          <p:cNvSpPr/>
          <p:nvPr/>
        </p:nvSpPr>
        <p:spPr>
          <a:xfrm>
            <a:off x="710002" y="3121767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6" name="Google Shape;360;g6d93730c97_0_26"/>
          <p:cNvSpPr/>
          <p:nvPr/>
        </p:nvSpPr>
        <p:spPr>
          <a:xfrm>
            <a:off x="710002" y="3489668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7" name="Google Shape;361;g6d93730c97_0_26"/>
          <p:cNvSpPr/>
          <p:nvPr/>
        </p:nvSpPr>
        <p:spPr>
          <a:xfrm>
            <a:off x="710002" y="3857568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8" name="Google Shape;362;g6d93730c97_0_26"/>
          <p:cNvSpPr/>
          <p:nvPr/>
        </p:nvSpPr>
        <p:spPr>
          <a:xfrm>
            <a:off x="710002" y="4225468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9" name="Google Shape;363;g6d93730c97_0_26"/>
          <p:cNvSpPr/>
          <p:nvPr/>
        </p:nvSpPr>
        <p:spPr>
          <a:xfrm>
            <a:off x="710002" y="4639895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0" name="Google Shape;364;g6d93730c97_0_26"/>
          <p:cNvSpPr/>
          <p:nvPr/>
        </p:nvSpPr>
        <p:spPr>
          <a:xfrm>
            <a:off x="710002" y="5004996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1" name="Google Shape;365;g6d93730c97_0_26"/>
          <p:cNvSpPr/>
          <p:nvPr/>
        </p:nvSpPr>
        <p:spPr>
          <a:xfrm>
            <a:off x="710002" y="5422220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2" name="Google Shape;366;g6d93730c97_0_26"/>
          <p:cNvSpPr/>
          <p:nvPr/>
        </p:nvSpPr>
        <p:spPr>
          <a:xfrm>
            <a:off x="710002" y="5784520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3" name="Google Shape;367;g6d93730c97_0_26"/>
          <p:cNvSpPr/>
          <p:nvPr/>
        </p:nvSpPr>
        <p:spPr>
          <a:xfrm>
            <a:off x="710002" y="6204546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556" name="직사각형 23"/>
          <p:cNvGrpSpPr/>
          <p:nvPr/>
        </p:nvGrpSpPr>
        <p:grpSpPr>
          <a:xfrm>
            <a:off x="1067851" y="1902089"/>
            <a:ext cx="271605" cy="370841"/>
            <a:chOff x="0" y="0"/>
            <a:chExt cx="271603" cy="370840"/>
          </a:xfrm>
        </p:grpSpPr>
        <p:sp>
          <p:nvSpPr>
            <p:cNvPr id="554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5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380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5513"/>
            <a:ext cx="12192000" cy="511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8" y="0"/>
            <a:ext cx="12192000" cy="422365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8" y="126748"/>
            <a:ext cx="4129392" cy="6275646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 rot="16200000">
            <a:off x="8793932" y="3056510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4762" y="3664611"/>
            <a:ext cx="323850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6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909"/>
            <a:ext cx="12192000" cy="423091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662536" y="4479649"/>
            <a:ext cx="6377411" cy="177629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 rot="13500000">
            <a:off x="7440438" y="3751587"/>
            <a:ext cx="950616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753" y="4578554"/>
            <a:ext cx="6276975" cy="9239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441" y="5412171"/>
            <a:ext cx="59436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8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9" name="표 5"/>
          <p:cNvGraphicFramePr/>
          <p:nvPr>
            <p:extLst/>
          </p:nvPr>
        </p:nvGraphicFramePr>
        <p:xfrm>
          <a:off x="131601" y="115758"/>
          <a:ext cx="3313726" cy="92964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myfunding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BA0010"/>
                          </a:solidFill>
                        </a:rPr>
                        <a:t>웹&amp;앱 공통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solidFill>
                            <a:srgbClr val="0070C0"/>
                          </a:solidFill>
                        </a:rPr>
                        <a:t>나의 펀딩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70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71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72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삭제 버튼 클릭시 해당 펀딩상품이 리스트에서 사라짐.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73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574" name="TextBox 46"/>
          <p:cNvSpPr txBox="1"/>
          <p:nvPr/>
        </p:nvSpPr>
        <p:spPr>
          <a:xfrm>
            <a:off x="3156297" y="1283753"/>
            <a:ext cx="2293893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내가 참여한 펀딩</a:t>
            </a:r>
          </a:p>
        </p:txBody>
      </p:sp>
      <p:graphicFrame>
        <p:nvGraphicFramePr>
          <p:cNvPr id="575" name="Google Shape;356;g6d93730c97_0_26"/>
          <p:cNvGraphicFramePr/>
          <p:nvPr/>
        </p:nvGraphicFramePr>
        <p:xfrm>
          <a:off x="546759" y="1751720"/>
          <a:ext cx="7411469" cy="1862205"/>
        </p:xfrm>
        <a:graphic>
          <a:graphicData uri="http://schemas.openxmlformats.org/drawingml/2006/table">
            <a:tbl>
              <a:tblPr/>
              <a:tblGrid>
                <a:gridCol w="492353"/>
                <a:gridCol w="1216995"/>
                <a:gridCol w="3293669"/>
                <a:gridCol w="823865"/>
                <a:gridCol w="1584587"/>
              </a:tblGrid>
              <a:tr h="288099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카테고리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제목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조회수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t>펀딩금액(%)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뷰티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r>
                        <a:t>[Fun딩 단독] 앰플, 중요한 유해환경 차단제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150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3,589,500(89%)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IT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r>
                        <a:t>ANKER의 프리미엄 사운드 바. 돌비 애트모스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200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11,569,000(105%)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02135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76" name="Google Shape;357;g6d93730c97_0_26"/>
          <p:cNvSpPr/>
          <p:nvPr/>
        </p:nvSpPr>
        <p:spPr>
          <a:xfrm>
            <a:off x="710002" y="2226386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7" name="Google Shape;358;g6d93730c97_0_26"/>
          <p:cNvSpPr/>
          <p:nvPr/>
        </p:nvSpPr>
        <p:spPr>
          <a:xfrm>
            <a:off x="710002" y="2588685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8" name="Google Shape;359;g6d93730c97_0_26"/>
          <p:cNvSpPr/>
          <p:nvPr/>
        </p:nvSpPr>
        <p:spPr>
          <a:xfrm>
            <a:off x="710002" y="2948158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9" name="Google Shape;359;g6d93730c97_0_26"/>
          <p:cNvSpPr/>
          <p:nvPr/>
        </p:nvSpPr>
        <p:spPr>
          <a:xfrm>
            <a:off x="710002" y="3307629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0" name="TextBox 26"/>
          <p:cNvSpPr txBox="1"/>
          <p:nvPr/>
        </p:nvSpPr>
        <p:spPr>
          <a:xfrm>
            <a:off x="3156297" y="3896185"/>
            <a:ext cx="2293893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내가 관심있는 펀딩</a:t>
            </a:r>
          </a:p>
        </p:txBody>
      </p:sp>
      <p:graphicFrame>
        <p:nvGraphicFramePr>
          <p:cNvPr id="581" name="Google Shape;356;g6d93730c97_0_26"/>
          <p:cNvGraphicFramePr/>
          <p:nvPr/>
        </p:nvGraphicFramePr>
        <p:xfrm>
          <a:off x="546759" y="4364151"/>
          <a:ext cx="7411469" cy="1862205"/>
        </p:xfrm>
        <a:graphic>
          <a:graphicData uri="http://schemas.openxmlformats.org/drawingml/2006/table">
            <a:tbl>
              <a:tblPr/>
              <a:tblGrid>
                <a:gridCol w="492353"/>
                <a:gridCol w="1216995"/>
                <a:gridCol w="3293669"/>
                <a:gridCol w="823865"/>
                <a:gridCol w="1584587"/>
              </a:tblGrid>
              <a:tr h="288099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카테고리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제목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삭제하기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t>펀딩금액(%)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패션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r>
                        <a:t>안경/선글라스 흘러내림 방지 패드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359,600(13%)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02135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82" name="Google Shape;357;g6d93730c97_0_26"/>
          <p:cNvSpPr/>
          <p:nvPr/>
        </p:nvSpPr>
        <p:spPr>
          <a:xfrm>
            <a:off x="710002" y="4838817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3" name="Google Shape;358;g6d93730c97_0_26"/>
          <p:cNvSpPr/>
          <p:nvPr/>
        </p:nvSpPr>
        <p:spPr>
          <a:xfrm>
            <a:off x="710002" y="5201118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4" name="Google Shape;359;g6d93730c97_0_26"/>
          <p:cNvSpPr/>
          <p:nvPr/>
        </p:nvSpPr>
        <p:spPr>
          <a:xfrm>
            <a:off x="710002" y="5560590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5" name="Google Shape;359;g6d93730c97_0_26"/>
          <p:cNvSpPr/>
          <p:nvPr/>
        </p:nvSpPr>
        <p:spPr>
          <a:xfrm>
            <a:off x="710002" y="5920061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588" name="직사각형 2"/>
          <p:cNvGrpSpPr/>
          <p:nvPr/>
        </p:nvGrpSpPr>
        <p:grpSpPr>
          <a:xfrm>
            <a:off x="5640308" y="4781697"/>
            <a:ext cx="642797" cy="281941"/>
            <a:chOff x="0" y="0"/>
            <a:chExt cx="642795" cy="281940"/>
          </a:xfrm>
        </p:grpSpPr>
        <p:sp>
          <p:nvSpPr>
            <p:cNvPr id="586" name="직사각형"/>
            <p:cNvSpPr/>
            <p:nvPr/>
          </p:nvSpPr>
          <p:spPr>
            <a:xfrm>
              <a:off x="0" y="57120"/>
              <a:ext cx="642796" cy="167701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/>
              </a:pPr>
              <a:endParaRPr/>
            </a:p>
          </p:txBody>
        </p:sp>
        <p:sp>
          <p:nvSpPr>
            <p:cNvPr id="587" name="삭제"/>
            <p:cNvSpPr txBox="1"/>
            <p:nvPr/>
          </p:nvSpPr>
          <p:spPr>
            <a:xfrm>
              <a:off x="45719" y="0"/>
              <a:ext cx="551357" cy="281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/>
              </a:lvl1pPr>
            </a:lstStyle>
            <a:p>
              <a:r>
                <a:t>삭제</a:t>
              </a:r>
            </a:p>
          </p:txBody>
        </p:sp>
      </p:grpSp>
      <p:grpSp>
        <p:nvGrpSpPr>
          <p:cNvPr id="591" name="직사각형 33"/>
          <p:cNvGrpSpPr/>
          <p:nvPr/>
        </p:nvGrpSpPr>
        <p:grpSpPr>
          <a:xfrm>
            <a:off x="6250037" y="4583339"/>
            <a:ext cx="271605" cy="370841"/>
            <a:chOff x="0" y="0"/>
            <a:chExt cx="271603" cy="370840"/>
          </a:xfrm>
        </p:grpSpPr>
        <p:sp>
          <p:nvSpPr>
            <p:cNvPr id="589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0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568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580</TotalTime>
  <Words>4467</Words>
  <Application>Microsoft Office PowerPoint</Application>
  <PresentationFormat>사용자 지정</PresentationFormat>
  <Paragraphs>1954</Paragraphs>
  <Slides>131</Slides>
  <Notes>47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131</vt:i4>
      </vt:variant>
    </vt:vector>
  </HeadingPairs>
  <TitlesOfParts>
    <vt:vector size="133" baseType="lpstr">
      <vt:lpstr>Office Theme</vt:lpstr>
      <vt:lpstr>Office Theme</vt:lpstr>
      <vt:lpstr>CROWD FUNDING</vt:lpstr>
      <vt:lpstr>PowerPoint 프레젠테이션</vt:lpstr>
      <vt:lpstr>PowerPoint 프레젠테이션</vt:lpstr>
      <vt:lpstr>1. 주제 선정 이유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주요 기능 소개</vt:lpstr>
      <vt:lpstr>PowerPoint 프레젠테이션</vt:lpstr>
      <vt:lpstr>PowerPoint 프레젠테이션</vt:lpstr>
      <vt:lpstr>피드백 및 개선사항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EZEN FUN딩</dc:title>
  <dc:subject/>
  <dc:creator>현태찌잉</dc:creator>
  <dc:description/>
  <cp:lastModifiedBy>507-06</cp:lastModifiedBy>
  <cp:revision>92</cp:revision>
  <dcterms:created xsi:type="dcterms:W3CDTF">2020-02-04T14:16:01Z</dcterms:created>
  <dcterms:modified xsi:type="dcterms:W3CDTF">2020-02-27T08:26:58Z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119</vt:i4>
  </property>
  <property fmtid="{D5CDD505-2E9C-101B-9397-08002B2CF9AE}" pid="8" name="PresentationFormat">
    <vt:lpwstr>사용자 지정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196</vt:i4>
  </property>
</Properties>
</file>